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334" r:id="rId3"/>
    <p:sldId id="357" r:id="rId4"/>
    <p:sldId id="387" r:id="rId5"/>
    <p:sldId id="393" r:id="rId6"/>
    <p:sldId id="388" r:id="rId7"/>
    <p:sldId id="389" r:id="rId8"/>
    <p:sldId id="390" r:id="rId9"/>
    <p:sldId id="391" r:id="rId10"/>
    <p:sldId id="392" r:id="rId11"/>
    <p:sldId id="394" r:id="rId12"/>
    <p:sldId id="257" r:id="rId13"/>
    <p:sldId id="258" r:id="rId14"/>
    <p:sldId id="404" r:id="rId15"/>
    <p:sldId id="405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395" r:id="rId28"/>
    <p:sldId id="396" r:id="rId29"/>
    <p:sldId id="397" r:id="rId30"/>
    <p:sldId id="398" r:id="rId31"/>
    <p:sldId id="403" r:id="rId32"/>
    <p:sldId id="402" r:id="rId33"/>
    <p:sldId id="39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70C0"/>
    <a:srgbClr val="C53929"/>
    <a:srgbClr val="F0F0F0"/>
    <a:srgbClr val="181F32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87949" autoAdjust="0"/>
  </p:normalViewPr>
  <p:slideViewPr>
    <p:cSldViewPr snapToGrid="0">
      <p:cViewPr>
        <p:scale>
          <a:sx n="100" d="100"/>
          <a:sy n="100" d="100"/>
        </p:scale>
        <p:origin x="960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A9B20-E530-4050-AD22-3C8D8146B3BA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08E01-6117-4CC3-91C6-071EC5BBA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090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08E01-6117-4CC3-91C6-071EC5BBA59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84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e5f79aa1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e5f79aa1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e5f79aa10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e5f79aa10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c282f22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c282f225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c282f22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c282f22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c282f225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c282f225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c282f22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c282f22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c282f225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c282f225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c282f225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c282f225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c282f225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c282f225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c282f225a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c282f225a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08E01-6117-4CC3-91C6-071EC5BBA5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05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08E01-6117-4CC3-91C6-071EC5BBA59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75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08E01-6117-4CC3-91C6-071EC5BBA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8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c282f22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c282f22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e5f79aa10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e5f79aa10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e5f79aa10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e5f79aa10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07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e5f79aa10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e5f79aa10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367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c282f225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c282f225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AB23-26EE-4464-B560-EB98C835FFF9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6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6BB5-AB3B-4E53-897B-79B998BF23DD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8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584E-625A-4042-869A-5522508FCAE2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207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52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b="0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b="0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b="0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b="0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b="0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fld id="{05A7B2F6-D23C-4718-8F64-7538071306D5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fld id="{17C22DD3-FC24-42C3-98D4-72D8B017EC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4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8EA1-F0AB-4FF0-86BB-D15A3AB2AE9B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822E-6C9B-417C-8243-35CB43C84412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0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00CB-6D60-4D98-890C-6915EE5DE82C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81DF-9EA5-47C6-A78A-79590A81F883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6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8A82B-E928-4A60-8FCE-9D06682FBE21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83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EBE7-4E7E-413F-857C-7A46F72DB7D8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EDE-3242-4F3D-A631-B90C89ED96A8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2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fld id="{DC0A9EAD-2CD1-45BC-9668-73C9F3924897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fld id="{17C22DD3-FC24-42C3-98D4-72D8B017EC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6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1.wmf"/><Relationship Id="rId10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60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71.png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image" Target="../media/image59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image" Target="../media/image65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image" Target="../media/image58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image" Target="../media/image57.png"/><Relationship Id="rId28" Type="http://schemas.openxmlformats.org/officeDocument/2006/relationships/image" Target="../media/image63.png"/><Relationship Id="rId36" Type="http://schemas.openxmlformats.org/officeDocument/2006/relationships/image" Target="../media/image73.png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image" Target="../media/image67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image" Target="../media/image380.png"/><Relationship Id="rId27" Type="http://schemas.openxmlformats.org/officeDocument/2006/relationships/image" Target="../media/image62.png"/><Relationship Id="rId30" Type="http://schemas.openxmlformats.org/officeDocument/2006/relationships/image" Target="../media/image66.png"/><Relationship Id="rId35" Type="http://schemas.openxmlformats.org/officeDocument/2006/relationships/image" Target="../media/image72.png"/><Relationship Id="rId8" Type="http://schemas.openxmlformats.org/officeDocument/2006/relationships/tags" Target="../tags/tag16.xml"/><Relationship Id="rId3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image" Target="../media/image62.png"/><Relationship Id="rId26" Type="http://schemas.openxmlformats.org/officeDocument/2006/relationships/image" Target="../media/image74.png"/><Relationship Id="rId3" Type="http://schemas.openxmlformats.org/officeDocument/2006/relationships/tags" Target="../tags/tag31.xml"/><Relationship Id="rId21" Type="http://schemas.openxmlformats.org/officeDocument/2006/relationships/image" Target="../media/image78.png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notesSlide" Target="../notesSlides/notesSlide20.xml"/><Relationship Id="rId25" Type="http://schemas.openxmlformats.org/officeDocument/2006/relationships/image" Target="../media/image73.png"/><Relationship Id="rId2" Type="http://schemas.openxmlformats.org/officeDocument/2006/relationships/tags" Target="../tags/tag30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77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image" Target="../media/image72.png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image" Target="../media/image80.png"/><Relationship Id="rId10" Type="http://schemas.openxmlformats.org/officeDocument/2006/relationships/tags" Target="../tags/tag38.xml"/><Relationship Id="rId19" Type="http://schemas.openxmlformats.org/officeDocument/2006/relationships/image" Target="../media/image76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image" Target="../media/image79.png"/><Relationship Id="rId27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-38270" y="1367306"/>
            <a:ext cx="12264442" cy="1490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6600" b="1" dirty="0">
                <a:solidFill>
                  <a:srgbClr val="0070C0"/>
                </a:solidFill>
                <a:latin typeface="Calibri" panose="020F0502020204030204" pitchFamily="34" charset="0"/>
              </a:rPr>
              <a:t>KAIST-Samsung DS AI Expert</a:t>
            </a:r>
            <a:endParaRPr lang="ko-KR" altLang="en-US" sz="6600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1046" y="3333234"/>
            <a:ext cx="8680774" cy="2372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딥 강화학습 </a:t>
            </a:r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(Deep Reinforcement Learning)</a:t>
            </a:r>
          </a:p>
          <a:p>
            <a:pPr algn="ctr">
              <a:lnSpc>
                <a:spcPct val="114000"/>
              </a:lnSpc>
            </a:pPr>
            <a:endParaRPr lang="en-US" altLang="ko-K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4000"/>
              </a:lnSpc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TA </a:t>
            </a:r>
            <a:r>
              <a:rPr lang="ko-KR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강민구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최윤선 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(2020. 07. 28)</a:t>
            </a:r>
          </a:p>
          <a:p>
            <a:pPr algn="ctr">
              <a:lnSpc>
                <a:spcPct val="114000"/>
              </a:lnSpc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TA </a:t>
            </a:r>
            <a:r>
              <a:rPr lang="ko-KR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이종민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박재영 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(2020. 08. 04)</a:t>
            </a:r>
          </a:p>
        </p:txBody>
      </p:sp>
    </p:spTree>
    <p:extLst>
      <p:ext uri="{BB962C8B-B14F-4D97-AF65-F5344CB8AC3E}">
        <p14:creationId xmlns:p14="http://schemas.microsoft.com/office/powerpoint/2010/main" val="363925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2"/>
    </mc:Choice>
    <mc:Fallback xmlns="">
      <p:transition spd="slow" advTm="113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 </a:t>
            </a:r>
            <a:r>
              <a:rPr lang="en-US" altLang="ko-KR" dirty="0">
                <a:solidFill>
                  <a:srgbClr val="0070C0"/>
                </a:solidFill>
              </a:rPr>
              <a:t>1. Deep Q-Network (DQN)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561859"/>
            <a:ext cx="10515600" cy="471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dirty="0"/>
              <a:t>DQN </a:t>
            </a:r>
            <a:r>
              <a:rPr lang="ko-KR" altLang="en-US" dirty="0"/>
              <a:t>뼈대 코드 이해하기</a:t>
            </a:r>
            <a:endParaRPr lang="en-US" altLang="ko-K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dirty="0"/>
              <a:t>빈칸 채우기</a:t>
            </a:r>
            <a:endParaRPr lang="en-US" altLang="ko-KR" dirty="0"/>
          </a:p>
          <a:p>
            <a:pPr lvl="1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en-US" altLang="ko-KR" dirty="0" err="1"/>
              <a:t>q_model.get_weights</a:t>
            </a:r>
            <a:endParaRPr lang="en-US" altLang="ko-KR" dirty="0"/>
          </a:p>
          <a:p>
            <a:pPr lvl="1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en-US" altLang="ko-KR" dirty="0" err="1"/>
              <a:t>target_q_model.set_weights</a:t>
            </a:r>
            <a:endParaRPr lang="en-US" altLang="ko-K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dirty="0"/>
              <a:t>여러 파라미터들을 조절해보며 </a:t>
            </a:r>
            <a:r>
              <a:rPr lang="ko-KR" altLang="en-US" dirty="0" err="1"/>
              <a:t>실험해보기</a:t>
            </a:r>
            <a:endParaRPr lang="en-US" altLang="ko-KR" dirty="0"/>
          </a:p>
          <a:p>
            <a:pPr lvl="1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ko-KR" altLang="en-US" dirty="0" err="1"/>
              <a:t>뉴럴</a:t>
            </a:r>
            <a:r>
              <a:rPr lang="ko-KR" altLang="en-US" dirty="0"/>
              <a:t> 네트워크 </a:t>
            </a:r>
            <a:r>
              <a:rPr lang="ko-KR" altLang="en-US" dirty="0" err="1"/>
              <a:t>히든</a:t>
            </a:r>
            <a:r>
              <a:rPr lang="ko-KR" altLang="en-US" dirty="0"/>
              <a:t> 노드 수</a:t>
            </a:r>
            <a:r>
              <a:rPr lang="en-US" altLang="ko-KR" dirty="0"/>
              <a:t>, epsilon, </a:t>
            </a:r>
            <a:r>
              <a:rPr lang="en-US" altLang="ko-KR" dirty="0" err="1"/>
              <a:t>batch_size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313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C9E659-5E32-4CCC-888A-9F3F9B94BA97}"/>
              </a:ext>
            </a:extLst>
          </p:cNvPr>
          <p:cNvSpPr txBox="1"/>
          <p:nvPr/>
        </p:nvSpPr>
        <p:spPr>
          <a:xfrm>
            <a:off x="1580849" y="2059329"/>
            <a:ext cx="874906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70C0"/>
                </a:solidFill>
              </a:rPr>
              <a:t>실습 주제 </a:t>
            </a:r>
            <a:r>
              <a:rPr lang="en-US" altLang="ko-KR" sz="6000" dirty="0">
                <a:solidFill>
                  <a:srgbClr val="0070C0"/>
                </a:solidFill>
              </a:rPr>
              <a:t>2:</a:t>
            </a:r>
          </a:p>
          <a:p>
            <a:r>
              <a:rPr lang="en-US" altLang="ko-KR" sz="7200" b="1" dirty="0">
                <a:solidFill>
                  <a:srgbClr val="0070C0"/>
                </a:solidFill>
              </a:rPr>
              <a:t>Policy Gradients (PPO)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767" y="727083"/>
            <a:ext cx="6292267" cy="31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453833" y="4451133"/>
            <a:ext cx="11045600" cy="1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>
              <a:lnSpc>
                <a:spcPct val="115000"/>
              </a:lnSpc>
              <a:buClr>
                <a:srgbClr val="0A0A23"/>
              </a:buClr>
              <a:buSzPts val="1700"/>
              <a:buChar char="●"/>
            </a:pPr>
            <a: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  <a:t>Stochastic policy는 각 행동(actions)에 대한 확률 분포를 결정한다.</a:t>
            </a:r>
            <a:endParaRPr sz="2267" dirty="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marL="609585" indent="-444489">
              <a:lnSpc>
                <a:spcPct val="115000"/>
              </a:lnSpc>
              <a:buClr>
                <a:srgbClr val="0A0A23"/>
              </a:buClr>
              <a:buSzPts val="1650"/>
              <a:buChar char="●"/>
            </a:pPr>
            <a: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  <a:t>하나의 행동을 취하기 보다는, stochastic policy는 다른 행동들을 취할 가능성을 항상 가지고 있다.</a:t>
            </a:r>
            <a:r>
              <a:rPr lang="en" sz="2200" dirty="0">
                <a:solidFill>
                  <a:srgbClr val="0A0A23"/>
                </a:solidFill>
                <a:highlight>
                  <a:srgbClr val="FFFFFF"/>
                </a:highlight>
              </a:rPr>
              <a:t> </a:t>
            </a:r>
            <a:endParaRPr sz="2400" dirty="0"/>
          </a:p>
        </p:txBody>
      </p:sp>
      <p:sp>
        <p:nvSpPr>
          <p:cNvPr id="61" name="Google Shape;61;p14"/>
          <p:cNvSpPr txBox="1"/>
          <p:nvPr/>
        </p:nvSpPr>
        <p:spPr>
          <a:xfrm>
            <a:off x="1188721" y="5684669"/>
            <a:ext cx="100887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267"/>
              </a:spcAft>
            </a:pPr>
            <a:r>
              <a:rPr lang="en-US" sz="2533" b="1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2533" b="1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tochastic policy를 학습</a:t>
            </a:r>
            <a:r>
              <a:rPr lang="ko-KR" altLang="en-US" sz="2533" b="1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할 때 </a:t>
            </a:r>
            <a:r>
              <a:rPr lang="en-US" altLang="ko-KR" sz="2533" b="1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policy gradient </a:t>
            </a:r>
            <a:r>
              <a:rPr lang="ko-KR" altLang="en-US" sz="2533" b="1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방법을 주로 사용</a:t>
            </a:r>
            <a:r>
              <a:rPr lang="en" sz="2533" b="1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!</a:t>
            </a:r>
            <a:endParaRPr sz="2533" b="1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505900" y="219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서론</a:t>
            </a:r>
            <a:r>
              <a:rPr lang="en" sz="3600"/>
              <a:t>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(1) Stochastic policy</a:t>
            </a:r>
            <a:r>
              <a:rPr lang="en" sz="2667">
                <a:solidFill>
                  <a:srgbClr val="000000"/>
                </a:solidFill>
                <a:highlight>
                  <a:srgbClr val="E06666"/>
                </a:highlight>
              </a:rPr>
              <a:t>  </a:t>
            </a:r>
            <a:endParaRPr sz="2800">
              <a:solidFill>
                <a:srgbClr val="000000"/>
              </a:solidFill>
              <a:highlight>
                <a:srgbClr val="E06666"/>
              </a:highlight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E1F1C7CB-288C-41D3-8415-CFB83A54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701" y="2299695"/>
            <a:ext cx="766567" cy="2913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65100" y="4645466"/>
            <a:ext cx="11741841" cy="179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>
              <a:lnSpc>
                <a:spcPct val="115000"/>
              </a:lnSpc>
              <a:buClr>
                <a:srgbClr val="0A0A23"/>
              </a:buClr>
              <a:buSzPts val="1700"/>
              <a:buChar char="●"/>
            </a:pPr>
            <a: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  <a:t>로보틱스 분야에서는 continuous action space에서 로봇을 제어해야한다.이때, Stochastic policy는 각각의 controller가 취해야 하는 행동(actions)에 대한 확률 분포를 결정한다.</a:t>
            </a:r>
            <a:endParaRPr sz="2267" dirty="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marL="609585" indent="-448722">
              <a:lnSpc>
                <a:spcPct val="115000"/>
              </a:lnSpc>
              <a:buClr>
                <a:srgbClr val="0A0A23"/>
              </a:buClr>
              <a:buSzPts val="1700"/>
              <a:buChar char="●"/>
            </a:pPr>
            <a: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  <a:t>보통 Gaussian distribution policy를 많이 사용하며 </a:t>
            </a:r>
            <a:r>
              <a:rPr lang="ko-KR" altLang="en-US" sz="2267" dirty="0">
                <a:solidFill>
                  <a:srgbClr val="0A0A23"/>
                </a:solidFill>
                <a:highlight>
                  <a:srgbClr val="FFFFFF"/>
                </a:highlight>
              </a:rPr>
              <a:t>이 </a:t>
            </a:r>
            <a: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  <a:t>policy는 </a:t>
            </a:r>
            <a:r>
              <a:rPr lang="en-US" sz="2267" dirty="0">
                <a:solidFill>
                  <a:srgbClr val="0A0A23"/>
                </a:solidFill>
                <a:highlight>
                  <a:srgbClr val="FFFFFF"/>
                </a:highlight>
              </a:rPr>
              <a:t>Gaussian </a:t>
            </a:r>
            <a:r>
              <a:rPr lang="ko-KR" altLang="en-US" sz="2267" dirty="0">
                <a:solidFill>
                  <a:srgbClr val="0A0A23"/>
                </a:solidFill>
                <a:highlight>
                  <a:srgbClr val="FFFFFF"/>
                </a:highlight>
              </a:rPr>
              <a:t>분포의 </a:t>
            </a:r>
            <a: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  <a:t>평균과</a:t>
            </a:r>
            <a:b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</a:br>
            <a: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  <a:t>분산</a:t>
            </a:r>
            <a:r>
              <a:rPr lang="ko-KR" altLang="en-US" sz="2267" dirty="0">
                <a:solidFill>
                  <a:srgbClr val="0A0A23"/>
                </a:solidFill>
                <a:highlight>
                  <a:srgbClr val="FFFFFF"/>
                </a:highlight>
              </a:rPr>
              <a:t>을 출력하는 </a:t>
            </a:r>
            <a:r>
              <a:rPr lang="en-US" altLang="ko-KR" sz="2267" dirty="0">
                <a:solidFill>
                  <a:srgbClr val="0A0A23"/>
                </a:solidFill>
                <a:highlight>
                  <a:srgbClr val="FFFFFF"/>
                </a:highlight>
              </a:rPr>
              <a:t>neural network</a:t>
            </a:r>
            <a:r>
              <a:rPr lang="ko-KR" altLang="en-US" sz="2267" dirty="0">
                <a:solidFill>
                  <a:srgbClr val="0A0A23"/>
                </a:solidFill>
                <a:highlight>
                  <a:srgbClr val="FFFFFF"/>
                </a:highlight>
              </a:rPr>
              <a:t>로 </a:t>
            </a:r>
            <a:r>
              <a:rPr lang="en-US" altLang="ko-KR" sz="2267" dirty="0">
                <a:solidFill>
                  <a:srgbClr val="0A0A23"/>
                </a:solidFill>
                <a:highlight>
                  <a:srgbClr val="FFFFFF"/>
                </a:highlight>
              </a:rPr>
              <a:t>parameterize</a:t>
            </a:r>
            <a:r>
              <a:rPr lang="ko-KR" altLang="en-US" sz="2267" dirty="0">
                <a:solidFill>
                  <a:srgbClr val="0A0A23"/>
                </a:solidFill>
                <a:highlight>
                  <a:srgbClr val="FFFFFF"/>
                </a:highlight>
              </a:rPr>
              <a:t>될 수 있다</a:t>
            </a:r>
            <a:r>
              <a:rPr lang="en-US" altLang="ko-KR" sz="2267" dirty="0">
                <a:solidFill>
                  <a:srgbClr val="0A0A23"/>
                </a:solidFill>
                <a:highlight>
                  <a:srgbClr val="FFFFFF"/>
                </a:highlight>
              </a:rPr>
              <a:t>.</a:t>
            </a:r>
            <a:endParaRPr sz="2267"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505900" y="219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서론</a:t>
            </a:r>
            <a:r>
              <a:rPr lang="en" sz="3600"/>
              <a:t>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(2) Stochastic policy over continuous action space </a:t>
            </a:r>
            <a:r>
              <a:rPr lang="en" sz="2667">
                <a:solidFill>
                  <a:srgbClr val="000000"/>
                </a:solidFill>
                <a:highlight>
                  <a:srgbClr val="E06666"/>
                </a:highlight>
              </a:rPr>
              <a:t> </a:t>
            </a:r>
            <a:endParaRPr sz="2800">
              <a:solidFill>
                <a:srgbClr val="000000"/>
              </a:solidFill>
              <a:highlight>
                <a:srgbClr val="E06666"/>
              </a:highlight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l="4311" t="7159" r="6617" b="5420"/>
          <a:stretch/>
        </p:blipFill>
        <p:spPr>
          <a:xfrm>
            <a:off x="1413834" y="1604701"/>
            <a:ext cx="4682167" cy="264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l="2752" t="1254"/>
          <a:stretch/>
        </p:blipFill>
        <p:spPr>
          <a:xfrm>
            <a:off x="8864534" y="1224233"/>
            <a:ext cx="3002167" cy="30236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56333" y="2712317"/>
            <a:ext cx="1033200" cy="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7F6000"/>
                </a:solidFill>
                <a:highlight>
                  <a:schemeClr val="lt1"/>
                </a:highlight>
              </a:rPr>
              <a:t>state</a:t>
            </a:r>
            <a:endParaRPr sz="1600" b="1">
              <a:solidFill>
                <a:srgbClr val="7F6000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8931417" y="4171400"/>
            <a:ext cx="2868400" cy="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0A0A23"/>
                </a:solidFill>
                <a:highlight>
                  <a:schemeClr val="lt1"/>
                </a:highlight>
              </a:rPr>
              <a:t>Robotics - continuous action </a:t>
            </a:r>
            <a:endParaRPr sz="1467"/>
          </a:p>
        </p:txBody>
      </p:sp>
      <p:sp>
        <p:nvSpPr>
          <p:cNvPr id="74" name="Google Shape;74;p15"/>
          <p:cNvSpPr txBox="1"/>
          <p:nvPr/>
        </p:nvSpPr>
        <p:spPr>
          <a:xfrm>
            <a:off x="5773767" y="3538200"/>
            <a:ext cx="27652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533">
                <a:solidFill>
                  <a:srgbClr val="0A0A23"/>
                </a:solidFill>
                <a:highlight>
                  <a:schemeClr val="lt1"/>
                </a:highlight>
              </a:rPr>
              <a:t>Estimate mean, variance for Gaussian distribution at each controller</a:t>
            </a:r>
            <a:endParaRPr sz="12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5996" y="2401301"/>
            <a:ext cx="509000" cy="1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5996" y="3112501"/>
            <a:ext cx="509000" cy="1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701" y="3020299"/>
            <a:ext cx="766567" cy="2913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AED2A81B-8563-443D-AC30-B75379B5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" name="그림 7167">
            <a:extLst>
              <a:ext uri="{FF2B5EF4-FFF2-40B4-BE49-F238E27FC236}">
                <a16:creationId xmlns:a16="http://schemas.microsoft.com/office/drawing/2014/main" id="{B503AC35-27D4-4E6B-B33B-CF7B721CF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040" y="20516"/>
            <a:ext cx="3161843" cy="3392206"/>
          </a:xfrm>
          <a:prstGeom prst="rect">
            <a:avLst/>
          </a:prstGeom>
        </p:spPr>
      </p:pic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505900" y="219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서론 – </a:t>
            </a:r>
            <a:r>
              <a:rPr lang="en-US" dirty="0"/>
              <a:t>Policy Gradient</a:t>
            </a:r>
            <a:endParaRPr sz="2800" dirty="0">
              <a:solidFill>
                <a:srgbClr val="000000"/>
              </a:solidFill>
              <a:highlight>
                <a:srgbClr val="E06666"/>
              </a:highlight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3DF538B-C6E8-48E2-A702-373555DF80A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37" y="2122368"/>
            <a:ext cx="3650607" cy="95835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6E3AFD1-8B61-46AB-92BC-0B2321579B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82" y="3136602"/>
            <a:ext cx="4135617" cy="3373718"/>
          </a:xfrm>
          <a:prstGeom prst="rect">
            <a:avLst/>
          </a:prstGeom>
        </p:spPr>
      </p:pic>
      <p:sp>
        <p:nvSpPr>
          <p:cNvPr id="78" name="Google Shape;68;p15">
            <a:extLst>
              <a:ext uri="{FF2B5EF4-FFF2-40B4-BE49-F238E27FC236}">
                <a16:creationId xmlns:a16="http://schemas.microsoft.com/office/drawing/2014/main" id="{574581BF-E613-497F-B243-1C9AF0111C04}"/>
              </a:ext>
            </a:extLst>
          </p:cNvPr>
          <p:cNvSpPr txBox="1"/>
          <p:nvPr/>
        </p:nvSpPr>
        <p:spPr>
          <a:xfrm>
            <a:off x="170619" y="938729"/>
            <a:ext cx="11116939" cy="106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>
              <a:lnSpc>
                <a:spcPct val="115000"/>
              </a:lnSpc>
              <a:buClr>
                <a:srgbClr val="0A0A23"/>
              </a:buClr>
              <a:buSzPts val="1700"/>
              <a:buChar char="●"/>
            </a:pPr>
            <a:r>
              <a:rPr lang="en-US" altLang="ko-KR" sz="2400" dirty="0"/>
              <a:t>Stochastic policy (action</a:t>
            </a:r>
            <a:r>
              <a:rPr lang="ko-KR" altLang="en-US" sz="2400" dirty="0"/>
              <a:t>에 대한 확률 분포</a:t>
            </a:r>
            <a:r>
              <a:rPr lang="en-US" altLang="ko-KR" sz="2400" dirty="0"/>
              <a:t>) </a:t>
            </a:r>
            <a:r>
              <a:rPr lang="ko-KR" altLang="en-US" sz="2400" dirty="0"/>
              <a:t>에 의한 </a:t>
            </a:r>
            <a:r>
              <a:rPr lang="ko-KR" altLang="en-US" sz="2400" dirty="0" err="1"/>
              <a:t>기대값으로</a:t>
            </a:r>
            <a:br>
              <a:rPr lang="en-US" altLang="ko-KR" sz="2400" dirty="0"/>
            </a:br>
            <a:r>
              <a:rPr lang="ko-KR" altLang="en-US" sz="2400" dirty="0"/>
              <a:t>정의되는 </a:t>
            </a:r>
            <a:r>
              <a:rPr lang="en-US" altLang="ko-KR" sz="2400" dirty="0"/>
              <a:t>objective function</a:t>
            </a:r>
            <a:r>
              <a:rPr lang="ko-KR" altLang="en-US" sz="2400" dirty="0"/>
              <a:t>을 </a:t>
            </a:r>
            <a:r>
              <a:rPr lang="en-US" altLang="ko-KR" sz="2400" dirty="0"/>
              <a:t>gradient </a:t>
            </a:r>
            <a:r>
              <a:rPr lang="ko-KR" altLang="en-US" sz="2400" dirty="0"/>
              <a:t>기반으로 최적화 해보자</a:t>
            </a:r>
            <a:r>
              <a:rPr lang="en-US" altLang="ko-KR" sz="2400" dirty="0"/>
              <a:t>.</a:t>
            </a: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3DAE3584-8DB1-44B0-8752-4157E4757A9C}"/>
              </a:ext>
            </a:extLst>
          </p:cNvPr>
          <p:cNvSpPr/>
          <p:nvPr/>
        </p:nvSpPr>
        <p:spPr>
          <a:xfrm>
            <a:off x="4874441" y="4358641"/>
            <a:ext cx="1447800" cy="7924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F02ECB5-4E42-40AE-AB72-BFB355AA22FA}"/>
                  </a:ext>
                </a:extLst>
              </p:cNvPr>
              <p:cNvSpPr txBox="1"/>
              <p:nvPr/>
            </p:nvSpPr>
            <p:spPr>
              <a:xfrm>
                <a:off x="6593660" y="3429000"/>
                <a:ext cx="5273040" cy="28519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AutoNum type="arabicPeriod"/>
                </a:pPr>
                <a:r>
                  <a:rPr lang="ko-KR" altLang="en-US" sz="2000" dirty="0"/>
                  <a:t>현재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에서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000" dirty="0"/>
                  <a:t>를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sz="2000" dirty="0"/>
                  <a:t>개 샘플링</a:t>
                </a:r>
                <a:r>
                  <a:rPr lang="en-US" altLang="ko-KR" sz="2000" dirty="0"/>
                  <a:t>:</a:t>
                </a:r>
                <a:br>
                  <a:rPr lang="en-US" altLang="ko-KR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marL="342900" indent="-342900">
                  <a:spcAft>
                    <a:spcPts val="1200"/>
                  </a:spcAft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sz="2000" b="0" i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dirty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000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func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0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altLang="ko-KR" sz="2000" dirty="0"/>
              </a:p>
              <a:p>
                <a:pPr marL="342900" indent="-342900">
                  <a:spcAft>
                    <a:spcPts val="1200"/>
                  </a:spcAft>
                  <a:buAutoNum type="arabicPeriod"/>
                </a:pPr>
                <a:r>
                  <a:rPr lang="en-US" altLang="ko-KR" sz="2000" dirty="0"/>
                  <a:t>Gradient</a:t>
                </a:r>
                <a:r>
                  <a:rPr lang="ko-KR" altLang="en-US" sz="2000" dirty="0"/>
                  <a:t>의 </a:t>
                </a:r>
                <a:r>
                  <a:rPr lang="en-US" altLang="ko-KR" sz="2000" dirty="0"/>
                  <a:t>Monte-Carlo estimate</a:t>
                </a:r>
                <a:r>
                  <a:rPr lang="ko-KR" altLang="en-US" sz="2000" dirty="0"/>
                  <a:t>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ko-KR" altLang="en-US" sz="2000" i="1" dirty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사용해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업데이트</a:t>
                </a:r>
                <a:br>
                  <a:rPr lang="en-US" altLang="ko-KR" sz="2000" dirty="0"/>
                </a:b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marL="342900" indent="-342900">
                  <a:spcAft>
                    <a:spcPts val="1200"/>
                  </a:spcAft>
                  <a:buAutoNum type="arabicPeriod"/>
                </a:pPr>
                <a:r>
                  <a:rPr lang="en-US" altLang="ko-KR" sz="2000" dirty="0"/>
                  <a:t>1-3 </a:t>
                </a:r>
                <a:r>
                  <a:rPr lang="ko-KR" altLang="en-US" sz="2000" dirty="0"/>
                  <a:t>과정 반복</a:t>
                </a:r>
                <a:endParaRPr lang="en-US" altLang="ko-KR" sz="20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F02ECB5-4E42-40AE-AB72-BFB355AA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660" y="3429000"/>
                <a:ext cx="5273040" cy="2851935"/>
              </a:xfrm>
              <a:prstGeom prst="rect">
                <a:avLst/>
              </a:prstGeom>
              <a:blipFill>
                <a:blip r:embed="rId8"/>
                <a:stretch>
                  <a:fillRect l="-1153" t="-1493" b="-2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69" name="TextBox 7168">
                <a:extLst>
                  <a:ext uri="{FF2B5EF4-FFF2-40B4-BE49-F238E27FC236}">
                    <a16:creationId xmlns:a16="http://schemas.microsoft.com/office/drawing/2014/main" id="{8B173A74-7D11-4ADC-86A2-B213A2B38608}"/>
                  </a:ext>
                </a:extLst>
              </p:cNvPr>
              <p:cNvSpPr txBox="1"/>
              <p:nvPr/>
            </p:nvSpPr>
            <p:spPr>
              <a:xfrm>
                <a:off x="9345549" y="2579640"/>
                <a:ext cx="2894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7169" name="TextBox 7168">
                <a:extLst>
                  <a:ext uri="{FF2B5EF4-FFF2-40B4-BE49-F238E27FC236}">
                    <a16:creationId xmlns:a16="http://schemas.microsoft.com/office/drawing/2014/main" id="{8B173A74-7D11-4ADC-86A2-B213A2B38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549" y="2579640"/>
                <a:ext cx="289438" cy="2462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AE56D7A-27F4-4309-84E3-02223C71F104}"/>
                  </a:ext>
                </a:extLst>
              </p:cNvPr>
              <p:cNvSpPr txBox="1"/>
              <p:nvPr/>
            </p:nvSpPr>
            <p:spPr>
              <a:xfrm>
                <a:off x="9722739" y="2284496"/>
                <a:ext cx="2894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AE56D7A-27F4-4309-84E3-02223C71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739" y="2284496"/>
                <a:ext cx="289438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318DF65-139B-4C15-AF2E-188BFB01E2FB}"/>
                  </a:ext>
                </a:extLst>
              </p:cNvPr>
              <p:cNvSpPr txBox="1"/>
              <p:nvPr/>
            </p:nvSpPr>
            <p:spPr>
              <a:xfrm>
                <a:off x="9945624" y="2080299"/>
                <a:ext cx="2894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318DF65-139B-4C15-AF2E-188BFB01E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624" y="2080299"/>
                <a:ext cx="289438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7DD5B7-A0A0-4774-8167-F3E9A8B321C5}"/>
                  </a:ext>
                </a:extLst>
              </p:cNvPr>
              <p:cNvSpPr txBox="1"/>
              <p:nvPr/>
            </p:nvSpPr>
            <p:spPr>
              <a:xfrm>
                <a:off x="10069449" y="1925776"/>
                <a:ext cx="2894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7DD5B7-A0A0-4774-8167-F3E9A8B32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449" y="1925776"/>
                <a:ext cx="289438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42F94D5-083E-4C40-BF09-0FEFCC360E89}"/>
                  </a:ext>
                </a:extLst>
              </p:cNvPr>
              <p:cNvSpPr txBox="1"/>
              <p:nvPr/>
            </p:nvSpPr>
            <p:spPr>
              <a:xfrm>
                <a:off x="10147554" y="1803185"/>
                <a:ext cx="2894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42F94D5-083E-4C40-BF09-0FEFCC360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554" y="1803185"/>
                <a:ext cx="289438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71" name="TextBox 7170">
                <a:extLst>
                  <a:ext uri="{FF2B5EF4-FFF2-40B4-BE49-F238E27FC236}">
                    <a16:creationId xmlns:a16="http://schemas.microsoft.com/office/drawing/2014/main" id="{EB5C05C6-2677-4D12-9C3D-9050B4D48D30}"/>
                  </a:ext>
                </a:extLst>
              </p:cNvPr>
              <p:cNvSpPr txBox="1"/>
              <p:nvPr/>
            </p:nvSpPr>
            <p:spPr>
              <a:xfrm>
                <a:off x="5654305" y="6363754"/>
                <a:ext cx="644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ko-KR" altLang="en-US" b="1" dirty="0"/>
                  <a:t>의 미분 정보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1" dirty="0"/>
                  <a:t> 없이도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ko-KR" altLang="en-US" b="1" dirty="0"/>
                  <a:t>의 </a:t>
                </a:r>
                <a:r>
                  <a:rPr lang="en-US" altLang="ko-KR" b="1" dirty="0"/>
                  <a:t>gradient </a:t>
                </a:r>
                <a:r>
                  <a:rPr lang="ko-KR" altLang="en-US" b="1" dirty="0"/>
                  <a:t>계산 및 최적화 가능</a:t>
                </a:r>
                <a:r>
                  <a:rPr lang="en-US" altLang="ko-KR" b="1" dirty="0"/>
                  <a:t>!</a:t>
                </a:r>
                <a:endParaRPr lang="ko-KR" altLang="en-US" b="1" dirty="0"/>
              </a:p>
            </p:txBody>
          </p:sp>
        </mc:Choice>
        <mc:Fallback>
          <p:sp>
            <p:nvSpPr>
              <p:cNvPr id="7171" name="TextBox 7170">
                <a:extLst>
                  <a:ext uri="{FF2B5EF4-FFF2-40B4-BE49-F238E27FC236}">
                    <a16:creationId xmlns:a16="http://schemas.microsoft.com/office/drawing/2014/main" id="{EB5C05C6-2677-4D12-9C3D-9050B4D4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305" y="6363754"/>
                <a:ext cx="6446255" cy="369332"/>
              </a:xfrm>
              <a:prstGeom prst="rect">
                <a:avLst/>
              </a:prstGeom>
              <a:blipFill>
                <a:blip r:embed="rId12"/>
                <a:stretch>
                  <a:fillRect l="-284" t="-13115" r="-189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6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71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505900" y="219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서론 – </a:t>
            </a:r>
            <a:r>
              <a:rPr lang="en-US" dirty="0"/>
              <a:t>Importance Sampling</a:t>
            </a:r>
            <a:endParaRPr sz="2800" dirty="0">
              <a:solidFill>
                <a:srgbClr val="000000"/>
              </a:solidFill>
              <a:highlight>
                <a:srgbClr val="E06666"/>
              </a:highlight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F0FB219-A3F8-4125-8C0E-0D29A67E12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2" y="2723722"/>
            <a:ext cx="5321145" cy="27779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Google Shape;68;p15">
                <a:extLst>
                  <a:ext uri="{FF2B5EF4-FFF2-40B4-BE49-F238E27FC236}">
                    <a16:creationId xmlns:a16="http://schemas.microsoft.com/office/drawing/2014/main" id="{574581BF-E613-497F-B243-1C9AF0111C04}"/>
                  </a:ext>
                </a:extLst>
              </p:cNvPr>
              <p:cNvSpPr txBox="1"/>
              <p:nvPr/>
            </p:nvSpPr>
            <p:spPr>
              <a:xfrm>
                <a:off x="170619" y="1066745"/>
                <a:ext cx="11116939" cy="1065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609585" indent="-448722">
                  <a:lnSpc>
                    <a:spcPct val="115000"/>
                  </a:lnSpc>
                  <a:buClr>
                    <a:srgbClr val="0A0A23"/>
                  </a:buClr>
                  <a:buSzPts val="1700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에서 얻은 샘플을 사용해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의 </a:t>
                </a:r>
                <a:r>
                  <a:rPr lang="ko-KR" altLang="en-US" sz="2400" dirty="0" err="1"/>
                  <a:t>기대값으로</a:t>
                </a:r>
                <a:r>
                  <a:rPr lang="ko-KR" altLang="en-US" sz="2400" dirty="0"/>
                  <a:t> 표현되는 함수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Gradient</a:t>
                </a:r>
                <a:r>
                  <a:rPr lang="ko-KR" altLang="en-US" sz="2400" dirty="0"/>
                  <a:t>를 추정하려면</a:t>
                </a:r>
                <a:r>
                  <a:rPr lang="en-US" altLang="ko-KR" sz="2400" dirty="0"/>
                  <a:t>?</a:t>
                </a:r>
              </a:p>
            </p:txBody>
          </p:sp>
        </mc:Choice>
        <mc:Fallback>
          <p:sp>
            <p:nvSpPr>
              <p:cNvPr id="78" name="Google Shape;68;p15">
                <a:extLst>
                  <a:ext uri="{FF2B5EF4-FFF2-40B4-BE49-F238E27FC236}">
                    <a16:creationId xmlns:a16="http://schemas.microsoft.com/office/drawing/2014/main" id="{574581BF-E613-497F-B243-1C9AF0111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9" y="1066745"/>
                <a:ext cx="11116939" cy="1065331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EA5FDC-A2B6-420F-B628-5FF0F1B13AEA}"/>
                  </a:ext>
                </a:extLst>
              </p:cNvPr>
              <p:cNvSpPr txBox="1"/>
              <p:nvPr/>
            </p:nvSpPr>
            <p:spPr>
              <a:xfrm>
                <a:off x="5955791" y="2417064"/>
                <a:ext cx="5910908" cy="35639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AutoNum type="arabicPeriod"/>
                </a:pPr>
                <a:r>
                  <a:rPr lang="ko-KR" altLang="en-US" sz="2000" dirty="0"/>
                  <a:t>현재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에서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000" dirty="0"/>
                  <a:t>를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sz="2000" dirty="0"/>
                  <a:t>개 샘플링</a:t>
                </a:r>
                <a:r>
                  <a:rPr lang="en-US" altLang="ko-KR" sz="2000" dirty="0"/>
                  <a:t>:</a:t>
                </a:r>
                <a:br>
                  <a:rPr lang="en-US" altLang="ko-KR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br>
                  <a:rPr lang="en-US" altLang="ko-KR" sz="2000" dirty="0"/>
                </a:br>
                <a:r>
                  <a:rPr lang="ko-KR" altLang="en-US" sz="2000" dirty="0"/>
                  <a:t>이 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ko-KR" altLang="en-US" sz="2000" dirty="0"/>
                  <a:t>을 샘플 했던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2000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라 하자</a:t>
                </a:r>
                <a:r>
                  <a:rPr lang="en-US" altLang="ko-KR" sz="2000" dirty="0"/>
                  <a:t>.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sz="2000" b="0" i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𝑜𝑙𝑑</m:t>
                                        </m:r>
                                      </m:sub>
                                    </m:sSub>
                                    <m: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dirty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000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func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0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altLang="ko-KR" sz="2000" dirty="0"/>
              </a:p>
              <a:p>
                <a:pPr marL="800100" lvl="1" indent="-342900">
                  <a:spcAft>
                    <a:spcPts val="1200"/>
                  </a:spcAft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ko-KR" altLang="en-US" sz="2000" i="1" dirty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사용해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업데이트</a:t>
                </a:r>
                <a:br>
                  <a:rPr lang="en-US" altLang="ko-KR" sz="2000" dirty="0"/>
                </a:b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̂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marL="800100" lvl="1" indent="-342900">
                  <a:spcAft>
                    <a:spcPts val="1200"/>
                  </a:spcAft>
                  <a:buAutoNum type="alphaLcPeriod"/>
                </a:pPr>
                <a:r>
                  <a:rPr lang="en-US" altLang="ko-KR" sz="2000" dirty="0"/>
                  <a:t>a-b </a:t>
                </a:r>
                <a:r>
                  <a:rPr lang="ko-KR" altLang="en-US" sz="2000" dirty="0"/>
                  <a:t>과정 여러 번 수행</a:t>
                </a:r>
                <a:endParaRPr lang="en-US" altLang="ko-KR" sz="2000" dirty="0"/>
              </a:p>
              <a:p>
                <a:pPr marL="342900" indent="-342900">
                  <a:spcAft>
                    <a:spcPts val="1200"/>
                  </a:spcAft>
                  <a:buAutoNum type="arabicPeriod"/>
                </a:pPr>
                <a:r>
                  <a:rPr lang="en-US" altLang="ko-KR" sz="2000" dirty="0"/>
                  <a:t>1 </a:t>
                </a:r>
                <a:r>
                  <a:rPr lang="ko-KR" altLang="en-US" sz="2000" dirty="0"/>
                  <a:t>과정 반복</a:t>
                </a:r>
                <a:endParaRPr lang="en-US" altLang="ko-KR" sz="20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EA5FDC-A2B6-420F-B628-5FF0F1B13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791" y="2417064"/>
                <a:ext cx="5910908" cy="3563924"/>
              </a:xfrm>
              <a:prstGeom prst="rect">
                <a:avLst/>
              </a:prstGeom>
              <a:blipFill>
                <a:blip r:embed="rId6"/>
                <a:stretch>
                  <a:fillRect l="-1029" t="-1195" b="-20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슬라이드 번호 개체 틀 3">
            <a:extLst>
              <a:ext uri="{FF2B5EF4-FFF2-40B4-BE49-F238E27FC236}">
                <a16:creationId xmlns:a16="http://schemas.microsoft.com/office/drawing/2014/main" id="{3CB2CCEB-75DC-4F14-88F0-E9652170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47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843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실습 2-1. </a:t>
            </a:r>
            <a:r>
              <a:rPr lang="en" sz="3600"/>
              <a:t>Gaussian Policy network 구성하기 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262867" y="957333"/>
            <a:ext cx="11360800" cy="5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  <a:highlight>
                  <a:srgbClr val="FF9900"/>
                </a:highlight>
              </a:rPr>
              <a:t>run_traj.py (STEP 1) 가우시안 평균을 </a:t>
            </a:r>
            <a:r>
              <a:rPr lang="en-US" dirty="0">
                <a:solidFill>
                  <a:srgbClr val="000000"/>
                </a:solidFill>
                <a:highlight>
                  <a:srgbClr val="FF9900"/>
                </a:highlight>
              </a:rPr>
              <a:t>output</a:t>
            </a:r>
            <a:r>
              <a:rPr lang="en" dirty="0">
                <a:solidFill>
                  <a:srgbClr val="000000"/>
                </a:solidFill>
                <a:highlight>
                  <a:srgbClr val="FF9900"/>
                </a:highlight>
              </a:rPr>
              <a:t>하는 NN Policy 작성하기 </a:t>
            </a:r>
            <a:r>
              <a:rPr lang="en" dirty="0"/>
              <a:t> 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67" y="1624867"/>
            <a:ext cx="6713335" cy="4936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7231380" y="1834000"/>
            <a:ext cx="4960487" cy="3347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133" dirty="0">
                <a:solidFill>
                  <a:srgbClr val="000000"/>
                </a:solidFill>
                <a:highlight>
                  <a:srgbClr val="E06666"/>
                </a:highlight>
              </a:rPr>
              <a:t>(힌트) tf.keras.layers.Dense 사용</a:t>
            </a:r>
            <a:endParaRPr sz="2133" dirty="0">
              <a:solidFill>
                <a:srgbClr val="000000"/>
              </a:solidFill>
              <a:highlight>
                <a:srgbClr val="E06666"/>
              </a:highlight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133" dirty="0">
                <a:solidFill>
                  <a:srgbClr val="000000"/>
                </a:solidFill>
              </a:rPr>
              <a:t>2개의 </a:t>
            </a:r>
            <a:r>
              <a:rPr lang="en-US" sz="2133" dirty="0">
                <a:solidFill>
                  <a:srgbClr val="000000"/>
                </a:solidFill>
              </a:rPr>
              <a:t>dense layer</a:t>
            </a:r>
            <a:r>
              <a:rPr lang="en" sz="2133" dirty="0">
                <a:solidFill>
                  <a:srgbClr val="000000"/>
                </a:solidFill>
              </a:rPr>
              <a:t>를 쌓아보고, 각 layer의 unit 개수는 자유롭게 지정.</a:t>
            </a:r>
            <a:endParaRPr sz="2133"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133" dirty="0">
                <a:solidFill>
                  <a:srgbClr val="000000"/>
                </a:solidFill>
              </a:rPr>
              <a:t>Policy network</a:t>
            </a:r>
            <a:r>
              <a:rPr lang="ko-KR" altLang="en-US" sz="2133" dirty="0">
                <a:solidFill>
                  <a:srgbClr val="000000"/>
                </a:solidFill>
              </a:rPr>
              <a:t>의 </a:t>
            </a:r>
            <a:r>
              <a:rPr lang="en" sz="2133" dirty="0">
                <a:solidFill>
                  <a:srgbClr val="000000"/>
                </a:solidFill>
              </a:rPr>
              <a:t>최종 아웃풋은 </a:t>
            </a:r>
            <a:r>
              <a:rPr lang="en-US" sz="2133" dirty="0">
                <a:solidFill>
                  <a:srgbClr val="000000"/>
                </a:solidFill>
              </a:rPr>
              <a:t>action</a:t>
            </a:r>
            <a:r>
              <a:rPr lang="ko-KR" altLang="en-US" sz="2133" dirty="0">
                <a:solidFill>
                  <a:srgbClr val="000000"/>
                </a:solidFill>
              </a:rPr>
              <a:t>에 대한 </a:t>
            </a:r>
            <a:r>
              <a:rPr lang="en-US" sz="2133" dirty="0">
                <a:solidFill>
                  <a:srgbClr val="000000"/>
                </a:solidFill>
              </a:rPr>
              <a:t>Gaussian </a:t>
            </a:r>
            <a:r>
              <a:rPr lang="ko-KR" altLang="en-US" sz="2133" dirty="0">
                <a:solidFill>
                  <a:srgbClr val="000000"/>
                </a:solidFill>
              </a:rPr>
              <a:t>분포의 파라미터</a:t>
            </a:r>
            <a:r>
              <a:rPr lang="en-US" altLang="ko-KR" sz="2133" dirty="0">
                <a:solidFill>
                  <a:srgbClr val="000000"/>
                </a:solidFill>
              </a:rPr>
              <a:t>:</a:t>
            </a:r>
            <a:r>
              <a:rPr lang="ko-KR" altLang="en-US" sz="2133" dirty="0">
                <a:solidFill>
                  <a:srgbClr val="000000"/>
                </a:solidFill>
              </a:rPr>
              <a:t> </a:t>
            </a:r>
            <a:r>
              <a:rPr lang="en-US" altLang="ko-KR" sz="2133" dirty="0">
                <a:solidFill>
                  <a:srgbClr val="000000"/>
                </a:solidFill>
              </a:rPr>
              <a:t>mean, standard deviation.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3F0DC4C7-882D-45FE-8634-8201FDFE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843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실습 2-2. 하나의 에피소드 동안 trajectory </a:t>
            </a:r>
            <a:r>
              <a:rPr lang="en" sz="3600"/>
              <a:t>뽑아내기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284299" y="1506148"/>
            <a:ext cx="11588299" cy="18695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  <a:highlight>
                  <a:srgbClr val="EA9999"/>
                </a:highlight>
              </a:rPr>
              <a:t>run_traj.py (STEP 2) </a:t>
            </a:r>
            <a:endParaRPr dirty="0">
              <a:solidFill>
                <a:srgbClr val="000000"/>
              </a:solidFill>
              <a:highlight>
                <a:srgbClr val="EA9999"/>
              </a:highlight>
            </a:endParaRPr>
          </a:p>
          <a:p>
            <a:pPr indent="-440256">
              <a:spcBef>
                <a:spcPts val="2133"/>
              </a:spcBef>
              <a:buClr>
                <a:srgbClr val="000000"/>
              </a:buClr>
              <a:buSzPts val="1600"/>
              <a:buChar char="-"/>
            </a:pPr>
            <a:r>
              <a:rPr lang="en" sz="2133" dirty="0">
                <a:solidFill>
                  <a:srgbClr val="000000"/>
                </a:solidFill>
              </a:rPr>
              <a:t>현재의 observe를 보고, policy로부터 actions을 결정하여 env로 부터 reward를 받을때, 한 </a:t>
            </a:r>
            <a:br>
              <a:rPr lang="en" sz="2133" dirty="0">
                <a:solidFill>
                  <a:srgbClr val="000000"/>
                </a:solidFill>
              </a:rPr>
            </a:br>
            <a:r>
              <a:rPr lang="en" sz="2133" dirty="0">
                <a:solidFill>
                  <a:srgbClr val="000000"/>
                </a:solidFill>
              </a:rPr>
              <a:t>에피소드 동안 경험한 observe, action, reward를 각각의 리스트에 저장</a:t>
            </a:r>
            <a:endParaRPr sz="2133" dirty="0">
              <a:solidFill>
                <a:srgbClr val="000000"/>
              </a:solidFill>
            </a:endParaRPr>
          </a:p>
          <a:p>
            <a:pPr indent="-440256">
              <a:buClr>
                <a:srgbClr val="000000"/>
              </a:buClr>
              <a:buSzPts val="1600"/>
              <a:buChar char="-"/>
            </a:pPr>
            <a:r>
              <a:rPr lang="en" sz="2133" dirty="0">
                <a:solidFill>
                  <a:srgbClr val="000000"/>
                </a:solidFill>
              </a:rPr>
              <a:t>한 에피소드 동안 받은 총 reward의 합을 계산하여, accumulated reward(또는 return)을 구함 </a:t>
            </a:r>
            <a:endParaRPr sz="2133"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734" y="3336933"/>
            <a:ext cx="6879865" cy="29899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C6D4E8A8-1924-4079-8C7E-942F4C6D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843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실습 2-3. 10개의 에피소드 동안 trajectory </a:t>
            </a:r>
            <a:r>
              <a:rPr lang="en" sz="3600"/>
              <a:t>뽑아내기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284300" y="1483128"/>
            <a:ext cx="7350940" cy="457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  <a:highlight>
                  <a:srgbClr val="EA9999"/>
                </a:highlight>
              </a:rPr>
              <a:t>run_traj.py (STEP 3) </a:t>
            </a:r>
            <a:endParaRPr dirty="0">
              <a:solidFill>
                <a:srgbClr val="000000"/>
              </a:solidFill>
              <a:highlight>
                <a:srgbClr val="EA9999"/>
              </a:highlight>
            </a:endParaRPr>
          </a:p>
          <a:p>
            <a:pPr indent="-440256">
              <a:spcBef>
                <a:spcPts val="2133"/>
              </a:spcBef>
              <a:spcAft>
                <a:spcPts val="1200"/>
              </a:spcAft>
              <a:buClr>
                <a:srgbClr val="000000"/>
              </a:buClr>
              <a:buSzPts val="1600"/>
              <a:buChar char="-"/>
            </a:pPr>
            <a:r>
              <a:rPr lang="en" sz="2133" dirty="0">
                <a:solidFill>
                  <a:srgbClr val="000000"/>
                </a:solidFill>
              </a:rPr>
              <a:t>현재의 observe를 보고, policy로부터 actions을 결정하여 env로 부터 reward를 받음</a:t>
            </a:r>
            <a:endParaRPr sz="2133" dirty="0">
              <a:solidFill>
                <a:srgbClr val="000000"/>
              </a:solidFill>
            </a:endParaRPr>
          </a:p>
          <a:p>
            <a:pPr indent="-440256">
              <a:spcAft>
                <a:spcPts val="1200"/>
              </a:spcAft>
              <a:buClr>
                <a:srgbClr val="000000"/>
              </a:buClr>
              <a:buSzPts val="1600"/>
              <a:buChar char="-"/>
            </a:pPr>
            <a:r>
              <a:rPr lang="en" sz="2133" dirty="0">
                <a:solidFill>
                  <a:srgbClr val="000000"/>
                </a:solidFill>
              </a:rPr>
              <a:t>한 에피소드 동안 받은 총 reward의 합을 계산하여, accumulated reward(또는 return)을 구함</a:t>
            </a:r>
            <a:endParaRPr sz="2133" dirty="0">
              <a:solidFill>
                <a:srgbClr val="000000"/>
              </a:solidFill>
            </a:endParaRPr>
          </a:p>
          <a:p>
            <a:pPr indent="-440256">
              <a:spcAft>
                <a:spcPts val="1200"/>
              </a:spcAft>
              <a:buClr>
                <a:srgbClr val="000000"/>
              </a:buClr>
              <a:buSzPts val="1600"/>
              <a:buChar char="-"/>
            </a:pPr>
            <a:r>
              <a:rPr lang="en" sz="2133" dirty="0">
                <a:solidFill>
                  <a:srgbClr val="000000"/>
                </a:solidFill>
              </a:rPr>
              <a:t>10개의 에피소드 동안 받은 accumulated reward의 평균값을 계산하여 avg_returns을 완성 </a:t>
            </a:r>
            <a:endParaRPr sz="2133"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934" y="1297767"/>
            <a:ext cx="3955815" cy="49106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4106104C-2A2A-4C18-BBB8-523E8A5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Policy Gradients </a:t>
            </a:r>
            <a:r>
              <a:rPr lang="en" sz="2667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(1) Objective function</a:t>
            </a:r>
            <a:endParaRPr sz="2667" dirty="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Google Shape;106;p19"/>
              <p:cNvSpPr txBox="1"/>
              <p:nvPr/>
            </p:nvSpPr>
            <p:spPr>
              <a:xfrm>
                <a:off x="311735" y="4794400"/>
                <a:ext cx="11710000" cy="155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609585" indent="-448722">
                  <a:lnSpc>
                    <a:spcPct val="115000"/>
                  </a:lnSpc>
                  <a:buClr>
                    <a:srgbClr val="292929"/>
                  </a:buClr>
                  <a:buSzPts val="1700"/>
                  <a:buChar char="●"/>
                </a:pPr>
                <a:r>
                  <a:rPr lang="ko-KR" altLang="en-US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위 </a:t>
                </a:r>
                <a:r>
                  <a:rPr lang="en-US" altLang="ko-KR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objective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67" b="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267" b="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sz="2267" b="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𝑃𝐺</m:t>
                        </m:r>
                      </m:sup>
                    </m:sSup>
                    <m:r>
                      <a:rPr lang="en-US" altLang="ko-KR" sz="2267" b="0" i="1" smtClean="0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267" b="0" i="1" smtClean="0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267" b="0" i="1" smtClean="0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를 미분하면 </a:t>
                </a:r>
                <a:r>
                  <a:rPr lang="en-US" altLang="ko-KR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Policy gradient</a:t>
                </a:r>
                <a:r>
                  <a:rPr lang="ko-KR" altLang="en-US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를 얻을 수 있다</a:t>
                </a:r>
                <a:r>
                  <a:rPr lang="en-US" altLang="ko-KR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.</a:t>
                </a:r>
                <a:endParaRPr lang="ko-KR" altLang="en-US" sz="2267" dirty="0">
                  <a:solidFill>
                    <a:srgbClr val="292929"/>
                  </a:solidFill>
                  <a:highlight>
                    <a:srgbClr val="FFFFFF"/>
                  </a:highlight>
                </a:endParaRPr>
              </a:p>
              <a:p>
                <a:pPr marL="609585" indent="-448722">
                  <a:lnSpc>
                    <a:spcPct val="115000"/>
                  </a:lnSpc>
                  <a:buClr>
                    <a:srgbClr val="292929"/>
                  </a:buClr>
                  <a:buSzPts val="1700"/>
                  <a:buChar char="●"/>
                </a:pPr>
                <a:r>
                  <a:rPr lang="ko-KR" altLang="en-US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에이전트가 더 많은 </a:t>
                </a:r>
                <a:r>
                  <a:rPr lang="en-US" altLang="ko-KR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reward</a:t>
                </a:r>
                <a:r>
                  <a:rPr lang="ko-KR" altLang="en-US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값을 가지게 되는 행동에 대해서</a:t>
                </a:r>
                <a:r>
                  <a:rPr lang="en-US" altLang="ko-KR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, </a:t>
                </a:r>
                <a:r>
                  <a:rPr lang="ko-KR" altLang="en-US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더 높은 확률을 가질 수 있도록 학습한다</a:t>
                </a:r>
                <a:r>
                  <a:rPr lang="en-US" altLang="ko-KR" sz="2267" dirty="0">
                    <a:solidFill>
                      <a:srgbClr val="292929"/>
                    </a:solidFill>
                    <a:highlight>
                      <a:srgbClr val="FFFFFF"/>
                    </a:highlight>
                  </a:rPr>
                  <a:t>.</a:t>
                </a:r>
                <a:endParaRPr sz="2000" dirty="0"/>
              </a:p>
            </p:txBody>
          </p:sp>
        </mc:Choice>
        <mc:Fallback>
          <p:sp>
            <p:nvSpPr>
              <p:cNvPr id="106" name="Google Shape;106;p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35" y="4794400"/>
                <a:ext cx="11710000" cy="155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6478A7-D56B-4911-AAF2-2CE667B538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2" t="28291" r="15600" b="66815"/>
          <a:stretch/>
        </p:blipFill>
        <p:spPr>
          <a:xfrm>
            <a:off x="7910792" y="3282761"/>
            <a:ext cx="4281208" cy="65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9F57-E627-4257-97D7-314DDCB583A9}"/>
              </a:ext>
            </a:extLst>
          </p:cNvPr>
          <p:cNvSpPr txBox="1"/>
          <p:nvPr/>
        </p:nvSpPr>
        <p:spPr>
          <a:xfrm>
            <a:off x="7711440" y="950567"/>
            <a:ext cx="399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 Advantage Function</a:t>
            </a:r>
          </a:p>
          <a:p>
            <a:r>
              <a:rPr lang="ko-KR" altLang="en-US" sz="1600" dirty="0"/>
              <a:t>강화학습에서 어떤 행동이 얼머나 좋은지</a:t>
            </a:r>
            <a:r>
              <a:rPr lang="en-US" altLang="ko-KR" sz="1600" dirty="0"/>
              <a:t>, </a:t>
            </a:r>
            <a:r>
              <a:rPr lang="ko-KR" altLang="en-US" sz="1600" dirty="0"/>
              <a:t>절대적인 수치로 알 필요는 없다</a:t>
            </a:r>
            <a:r>
              <a:rPr lang="en-US" altLang="ko-KR" sz="1600" dirty="0"/>
              <a:t>. </a:t>
            </a:r>
            <a:r>
              <a:rPr lang="ko-KR" altLang="en-US" sz="1600" dirty="0"/>
              <a:t>단지</a:t>
            </a:r>
            <a:r>
              <a:rPr lang="en-US" altLang="ko-KR" sz="1600" dirty="0"/>
              <a:t>, </a:t>
            </a:r>
            <a:r>
              <a:rPr lang="ko-KR" altLang="en-US" sz="1600" dirty="0"/>
              <a:t>모든 행동을 하였을때 평균적으로 얻어지는 리워드보다 얼마나 더 잘 하는지 알면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상대적인 지표로 어떠한 행동이 더 좋은지 나타낸 것이 </a:t>
            </a:r>
            <a:r>
              <a:rPr lang="en-US" altLang="ko-KR" sz="1600" dirty="0"/>
              <a:t>advantage function 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8A74D3-5217-4070-9C48-B9EB39DAB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05" y="1161474"/>
            <a:ext cx="6591300" cy="28670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52C3AE-D10E-4227-BF2B-8C2D152C5884}"/>
                  </a:ext>
                </a:extLst>
              </p:cNvPr>
              <p:cNvSpPr txBox="1"/>
              <p:nvPr/>
            </p:nvSpPr>
            <p:spPr>
              <a:xfrm>
                <a:off x="797545" y="4111151"/>
                <a:ext cx="11084509" cy="4277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/>
                  <a:t>Recap) Policy gradient</a:t>
                </a:r>
                <a:r>
                  <a:rPr lang="ko-KR" altLang="en-US" sz="2000" b="1" dirty="0"/>
                  <a:t>는 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0" smtClean="0">
                            <a:latin typeface="Cambria Math" panose="02040503050406030204" pitchFamily="18" charset="0"/>
                          </a:rPr>
                          <m:t>𝛁</m:t>
                        </m:r>
                        <m:func>
                          <m:func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𝛁</m:t>
                        </m:r>
                        <m:func>
                          <m:func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2000" b="1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𝑸</m:t>
                        </m:r>
                        <m:d>
                          <m:d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52C3AE-D10E-4227-BF2B-8C2D152C5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45" y="4111151"/>
                <a:ext cx="11084509" cy="427746"/>
              </a:xfrm>
              <a:prstGeom prst="rect">
                <a:avLst/>
              </a:prstGeom>
              <a:blipFill>
                <a:blip r:embed="rId6"/>
                <a:stretch>
                  <a:fillRect l="-549" t="-6849" b="-164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C7ED566C-3DE9-43B0-BF14-ABB18205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강화학습 </a:t>
            </a:r>
            <a:r>
              <a:rPr lang="en-US" altLang="ko-KR" sz="4000" dirty="0"/>
              <a:t>(Reinforcement Learning)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424948"/>
              </p:ext>
            </p:extLst>
          </p:nvPr>
        </p:nvGraphicFramePr>
        <p:xfrm>
          <a:off x="2370517" y="1612475"/>
          <a:ext cx="1554648" cy="2720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" name="Image" r:id="rId4" imgW="3873960" imgH="6778440" progId="Photoshop.Image.18">
                  <p:embed/>
                </p:oleObj>
              </mc:Choice>
              <mc:Fallback>
                <p:oleObj name="Image" r:id="rId4" imgW="3873960" imgH="67784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70517" y="1612475"/>
                        <a:ext cx="1554648" cy="2720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6483" y="4369889"/>
                <a:ext cx="1502719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에이전트</a:t>
                </a:r>
                <a:endParaRPr lang="en-US" altLang="ko-KR" sz="28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현재 상태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483" y="4369889"/>
                <a:ext cx="1502719" cy="800219"/>
              </a:xfrm>
              <a:prstGeom prst="rect">
                <a:avLst/>
              </a:prstGeom>
              <a:blipFill>
                <a:blip r:embed="rId6"/>
                <a:stretch>
                  <a:fillRect l="-11336" t="-8397" r="-11336" b="-114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168921"/>
              </p:ext>
            </p:extLst>
          </p:nvPr>
        </p:nvGraphicFramePr>
        <p:xfrm>
          <a:off x="6972299" y="1612475"/>
          <a:ext cx="3705225" cy="2855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" name="Image" r:id="rId7" imgW="25295040" imgH="19555200" progId="Photoshop.Image.18">
                  <p:embed/>
                </p:oleObj>
              </mc:Choice>
              <mc:Fallback>
                <p:oleObj name="Image" r:id="rId7" imgW="25295040" imgH="195552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72299" y="1612475"/>
                        <a:ext cx="3705225" cy="2855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411977" y="446513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445000" y="2560201"/>
            <a:ext cx="2311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26701" y="2000369"/>
                <a:ext cx="1091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행동</a:t>
                </a:r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701" y="2000369"/>
                <a:ext cx="1091517" cy="461665"/>
              </a:xfrm>
              <a:prstGeom prst="rect">
                <a:avLst/>
              </a:prstGeom>
              <a:blipFill>
                <a:blip r:embed="rId9"/>
                <a:stretch>
                  <a:fillRect l="-8380" t="-10526" r="-5587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/>
          <p:nvPr/>
        </p:nvCxnSpPr>
        <p:spPr>
          <a:xfrm>
            <a:off x="4445000" y="3347601"/>
            <a:ext cx="2311400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617870" y="3398013"/>
                <a:ext cx="196566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보상</a:t>
                </a:r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다음 상태</a:t>
                </a:r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870" y="3398013"/>
                <a:ext cx="1965666" cy="830997"/>
              </a:xfrm>
              <a:prstGeom prst="rect">
                <a:avLst/>
              </a:prstGeom>
              <a:blipFill>
                <a:blip r:embed="rId10"/>
                <a:stretch>
                  <a:fillRect l="-9938" t="-5839" r="-3727" b="-15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250" y="5320757"/>
            <a:ext cx="11480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환경에 대해 전혀 모르는 상태에서 시작하여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환경과의 상호작용을 통해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누적 보상의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기댓값을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최대화하는 행동 정책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(policy)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학습하기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BBEDF3-A6A5-42F3-901B-3086632B745F}"/>
              </a:ext>
            </a:extLst>
          </p:cNvPr>
          <p:cNvGrpSpPr/>
          <p:nvPr/>
        </p:nvGrpSpPr>
        <p:grpSpPr>
          <a:xfrm>
            <a:off x="7848904" y="5757746"/>
            <a:ext cx="3155351" cy="905430"/>
            <a:chOff x="7832729" y="5814896"/>
            <a:chExt cx="3155351" cy="90543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33BC26F-5BE6-4ED8-9B12-95B6FF571DC9}"/>
                </a:ext>
              </a:extLst>
            </p:cNvPr>
            <p:cNvSpPr/>
            <p:nvPr/>
          </p:nvSpPr>
          <p:spPr>
            <a:xfrm>
              <a:off x="8825086" y="5814896"/>
              <a:ext cx="1228679" cy="5658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3880FDC-30B1-4EFA-97DB-0BA69FDD8025}"/>
                    </a:ext>
                  </a:extLst>
                </p:cNvPr>
                <p:cNvSpPr txBox="1"/>
                <p:nvPr/>
              </p:nvSpPr>
              <p:spPr>
                <a:xfrm>
                  <a:off x="7832729" y="6320216"/>
                  <a:ext cx="31553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𝝅</m:t>
                      </m:r>
                    </m:oMath>
                  </a14:m>
                  <a:r>
                    <a:rPr lang="en-US" altLang="ko-KR" sz="2000" b="1" dirty="0"/>
                    <a:t>: (state </a:t>
                  </a:r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ko-KR" altLang="en-US" sz="2000" b="1" dirty="0"/>
                    <a:t> </a:t>
                  </a:r>
                  <a:r>
                    <a:rPr lang="en-US" altLang="ko-KR" sz="2000" b="1" dirty="0"/>
                    <a:t>action) mapping</a:t>
                  </a:r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3880FDC-30B1-4EFA-97DB-0BA69FDD8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729" y="6320216"/>
                  <a:ext cx="3155351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7576" r="-1547" b="-257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759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682" y="1294100"/>
            <a:ext cx="6812652" cy="29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1506933" y="4341167"/>
            <a:ext cx="10509200" cy="1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267" b="1" dirty="0">
                <a:solidFill>
                  <a:srgbClr val="4A86E8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안정적인 학습</a:t>
            </a:r>
            <a:r>
              <a:rPr lang="ko-KR" altLang="en-US" sz="2267" b="1" dirty="0">
                <a:solidFill>
                  <a:srgbClr val="4A86E8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을 </a:t>
            </a:r>
            <a:r>
              <a:rPr lang="en" sz="2267" b="1" dirty="0">
                <a:solidFill>
                  <a:srgbClr val="4A86E8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위해,</a:t>
            </a:r>
            <a:endParaRPr sz="2267" dirty="0">
              <a:solidFill>
                <a:schemeClr val="dk1"/>
              </a:solidFill>
              <a:highlight>
                <a:srgbClr val="FFFFFF"/>
              </a:highlight>
              <a:latin typeface="+mn-ea"/>
              <a:cs typeface="Georgia"/>
              <a:sym typeface="Georgia"/>
            </a:endParaRPr>
          </a:p>
          <a:p>
            <a:pPr>
              <a:lnSpc>
                <a:spcPct val="115000"/>
              </a:lnSpc>
            </a:pPr>
            <a:r>
              <a:rPr lang="en" sz="2267" b="1" dirty="0">
                <a:solidFill>
                  <a:srgbClr val="FF0000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PPO</a:t>
            </a:r>
            <a:r>
              <a:rPr lang="en" sz="2267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는 각 training 단계에서 업데이트 되는 policy의 변화에 제한을 둔다.</a:t>
            </a:r>
            <a:endParaRPr sz="2000" dirty="0">
              <a:latin typeface="+mn-ea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785400" y="5240700"/>
            <a:ext cx="10621200" cy="10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>
              <a:lnSpc>
                <a:spcPct val="115000"/>
              </a:lnSpc>
              <a:buClr>
                <a:schemeClr val="dk1"/>
              </a:buClr>
              <a:buSzPts val="1700"/>
              <a:buChar char="●"/>
            </a:pPr>
            <a:r>
              <a:rPr lang="en" sz="2267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PPO는 policy의 변화를 제한하기 위해 clip을 사용한 </a:t>
            </a:r>
            <a:r>
              <a:rPr lang="en" sz="2267" dirty="0">
                <a:solidFill>
                  <a:schemeClr val="dk1"/>
                </a:solidFill>
                <a:latin typeface="+mn-ea"/>
              </a:rPr>
              <a:t>'Clipped surrogate objective function＇을 </a:t>
            </a:r>
            <a:r>
              <a:rPr lang="ko-KR" altLang="en-US" sz="2267" dirty="0">
                <a:solidFill>
                  <a:schemeClr val="dk1"/>
                </a:solidFill>
                <a:latin typeface="+mn-ea"/>
              </a:rPr>
              <a:t>사용</a:t>
            </a:r>
            <a:r>
              <a:rPr lang="en" sz="2267" dirty="0">
                <a:solidFill>
                  <a:schemeClr val="dk1"/>
                </a:solidFill>
                <a:latin typeface="+mn-ea"/>
              </a:rPr>
              <a:t>한다.</a:t>
            </a:r>
            <a:endParaRPr sz="2267" dirty="0">
              <a:solidFill>
                <a:schemeClr val="dk1"/>
              </a:solidFill>
              <a:latin typeface="+mn-ea"/>
            </a:endParaRPr>
          </a:p>
          <a:p>
            <a:endParaRPr sz="2133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960533" y="4581467"/>
            <a:ext cx="546400" cy="3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" name="Google Shape;115;p20"/>
          <p:cNvSpPr txBox="1"/>
          <p:nvPr/>
        </p:nvSpPr>
        <p:spPr>
          <a:xfrm>
            <a:off x="537533" y="1095633"/>
            <a:ext cx="4519200" cy="1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4267"/>
              </a:spcBef>
            </a:pPr>
            <a:r>
              <a:rPr lang="en" sz="2400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만약, gradient의 step size가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+mn-ea"/>
              <a:cs typeface="Georgia"/>
              <a:sym typeface="Georgia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Policy Gradients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(2) Problem of policy gradients objective</a:t>
            </a:r>
            <a:endParaRPr sz="2667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67267" y="2342633"/>
            <a:ext cx="4421200" cy="1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14856">
              <a:lnSpc>
                <a:spcPct val="115000"/>
              </a:lnSpc>
              <a:buSzPts val="1300"/>
              <a:buChar char="●"/>
            </a:pPr>
            <a:r>
              <a:rPr lang="en" dirty="0">
                <a:latin typeface="+mn-ea"/>
              </a:rPr>
              <a:t>너무 작으면, training이 오래 걸린다.</a:t>
            </a:r>
            <a:endParaRPr dirty="0">
              <a:latin typeface="+mn-ea"/>
            </a:endParaRPr>
          </a:p>
          <a:p>
            <a:pPr marL="609585" indent="-414856">
              <a:lnSpc>
                <a:spcPct val="115000"/>
              </a:lnSpc>
              <a:buSzPts val="1300"/>
              <a:buChar char="●"/>
            </a:pPr>
            <a:r>
              <a:rPr lang="en" dirty="0">
                <a:latin typeface="+mn-ea"/>
              </a:rPr>
              <a:t>너무 크면, 행동의 변화(variability)가 커져 학습이 이루어지지 않는다.</a:t>
            </a:r>
            <a:endParaRPr dirty="0">
              <a:latin typeface="+mn-ea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8675C427-1C8D-438B-97CC-433A3B4F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884" y="1790167"/>
            <a:ext cx="4972283" cy="76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34767" y="1279967"/>
            <a:ext cx="11360800" cy="8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133" dirty="0">
                <a:solidFill>
                  <a:srgbClr val="292929"/>
                </a:solidFill>
                <a:highlight>
                  <a:srgbClr val="FFFFFF"/>
                </a:highlight>
              </a:rPr>
              <a:t>rt(θ) 는 현재 policy와 이전(old) policy가 어떤 상태(s</a:t>
            </a:r>
            <a:r>
              <a:rPr lang="en" sz="1600" dirty="0">
                <a:solidFill>
                  <a:srgbClr val="292929"/>
                </a:solidFill>
                <a:highlight>
                  <a:srgbClr val="FFFFFF"/>
                </a:highlight>
              </a:rPr>
              <a:t>t</a:t>
            </a:r>
            <a:r>
              <a:rPr lang="en" sz="2133" dirty="0">
                <a:solidFill>
                  <a:srgbClr val="292929"/>
                </a:solidFill>
                <a:highlight>
                  <a:srgbClr val="FFFFFF"/>
                </a:highlight>
              </a:rPr>
              <a:t>)에 그 행동(a</a:t>
            </a:r>
            <a:r>
              <a:rPr lang="en" sz="1600" dirty="0">
                <a:solidFill>
                  <a:srgbClr val="292929"/>
                </a:solidFill>
                <a:highlight>
                  <a:srgbClr val="FFFFFF"/>
                </a:highlight>
              </a:rPr>
              <a:t>t</a:t>
            </a:r>
            <a:r>
              <a:rPr lang="en" sz="2133" dirty="0">
                <a:solidFill>
                  <a:srgbClr val="292929"/>
                </a:solidFill>
                <a:highlight>
                  <a:srgbClr val="FFFFFF"/>
                </a:highlight>
              </a:rPr>
              <a:t>)을 취할 확률의 비율이다. </a:t>
            </a:r>
            <a:r>
              <a:rPr lang="en" sz="2133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 sz="2133"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34767" y="4750567"/>
            <a:ext cx="113608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이전의 policy와 현재의 policy의 비율을 고려한, objective function은 다음과 같다.</a:t>
            </a:r>
            <a:endParaRPr dirty="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600" y="5419833"/>
            <a:ext cx="7700867" cy="1003667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Policy Gradients </a:t>
            </a:r>
            <a:r>
              <a:rPr lang="en" sz="2667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(3) Objective function</a:t>
            </a:r>
            <a:endParaRPr sz="2667" dirty="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233167" y="2600767"/>
            <a:ext cx="11360800" cy="8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133">
                <a:solidFill>
                  <a:srgbClr val="292929"/>
                </a:solidFill>
                <a:highlight>
                  <a:srgbClr val="FFFFFF"/>
                </a:highlight>
              </a:rPr>
              <a:t>따라서 rt(θ) 는, </a:t>
            </a:r>
            <a:r>
              <a:rPr lang="en" sz="2133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2133"/>
          </a:p>
        </p:txBody>
      </p:sp>
      <p:sp>
        <p:nvSpPr>
          <p:cNvPr id="128" name="Google Shape;128;p21"/>
          <p:cNvSpPr txBox="1"/>
          <p:nvPr/>
        </p:nvSpPr>
        <p:spPr>
          <a:xfrm>
            <a:off x="1117133" y="3023311"/>
            <a:ext cx="9900000" cy="1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15000"/>
              </a:lnSpc>
              <a:buClr>
                <a:schemeClr val="dk1"/>
              </a:buClr>
              <a:buSzPts val="1600"/>
              <a:buChar char="●"/>
            </a:pPr>
            <a:r>
              <a:rPr lang="en" sz="2133">
                <a:solidFill>
                  <a:schemeClr val="dk1"/>
                </a:solidFill>
              </a:rPr>
              <a:t>rt(θ) &gt;1 이면, 그 행동이 현재 policy에서 이전 policy보다 더 취해질 가능성이 높다라는 것을 뜻한다.</a:t>
            </a:r>
            <a:endParaRPr sz="2133">
              <a:solidFill>
                <a:schemeClr val="dk1"/>
              </a:solidFill>
            </a:endParaRPr>
          </a:p>
          <a:p>
            <a:pPr marL="609585" indent="-440256">
              <a:lnSpc>
                <a:spcPct val="115000"/>
              </a:lnSpc>
              <a:buClr>
                <a:schemeClr val="dk1"/>
              </a:buClr>
              <a:buSzPts val="1600"/>
              <a:buChar char="●"/>
            </a:pPr>
            <a:r>
              <a:rPr lang="en" sz="2133">
                <a:solidFill>
                  <a:schemeClr val="dk1"/>
                </a:solidFill>
              </a:rPr>
              <a:t>rt(θ) 이가 0 과 1 사이이면, 현재 policy에서 이전의 policy보다 그 행동이 취해질 가능성이 낮다라는 것을 뜻한다.</a:t>
            </a:r>
            <a:endParaRPr sz="2133">
              <a:solidFill>
                <a:schemeClr val="dk1"/>
              </a:solidFill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C394AD7B-01A5-445A-B319-3881F6CF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100" y="3688462"/>
            <a:ext cx="7215933" cy="2034633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" name="Google Shape;134;p22"/>
          <p:cNvSpPr txBox="1"/>
          <p:nvPr/>
        </p:nvSpPr>
        <p:spPr>
          <a:xfrm>
            <a:off x="514767" y="2122433"/>
            <a:ext cx="11547600" cy="1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15000"/>
              </a:lnSpc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위 식에서, 이전의 policy보다 현재의 policy에서 더 높은 확률을 가지게 되는 행동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을 한다면 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gradient의 step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의 크기가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 커져, policy에 큰 변화를 야기시킨다.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  <a:latin typeface="+mn-ea"/>
              <a:cs typeface="Georgia"/>
              <a:sym typeface="Georgia"/>
            </a:endParaRPr>
          </a:p>
          <a:p>
            <a:pPr marL="609585" indent="-440256">
              <a:lnSpc>
                <a:spcPct val="115000"/>
              </a:lnSpc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이전의 policy와 많이 다르지 않은 policy로 업데이트 하기 위해, cl</a:t>
            </a:r>
            <a:r>
              <a:rPr lang="en-US" sz="2133" dirty="0" err="1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i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p을 사용하여 제약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을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 둔다.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  <a:latin typeface="+mn-ea"/>
              <a:cs typeface="Georgia"/>
              <a:sym typeface="Georgia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667" y="1153200"/>
            <a:ext cx="5858901" cy="763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" name="Google Shape;136;p22"/>
          <p:cNvSpPr txBox="1"/>
          <p:nvPr/>
        </p:nvSpPr>
        <p:spPr>
          <a:xfrm>
            <a:off x="1165609" y="5838467"/>
            <a:ext cx="10123691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highlight>
                  <a:srgbClr val="FFFFFF"/>
                </a:highlight>
              </a:rPr>
              <a:t>PPO는 objective 함수에 변화할수 있는 정도에 제약을 두는 clip을 사용한다.</a:t>
            </a:r>
            <a:endParaRPr sz="1600" dirty="0"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Policy Gradients </a:t>
            </a:r>
            <a:r>
              <a:rPr lang="en" sz="2667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(3) </a:t>
            </a:r>
            <a:r>
              <a:rPr lang="en-US" sz="2667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Clipped Surrogate </a:t>
            </a:r>
            <a:r>
              <a:rPr lang="en" sz="2667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Objective function</a:t>
            </a:r>
            <a:endParaRPr sz="2667" dirty="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8F4E106E-B4FB-4AAB-A8D2-FF2B5696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10959536" cy="122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Clipped Objective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를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 두 가지의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경우에 대해 고려하면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, (1) clipped 되지 않은 것과 (2) [1-𝜖, 1+𝜖] 사이로 clip 된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것이 있다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dirty="0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485" y="2326467"/>
            <a:ext cx="7297033" cy="5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489433" y="4304900"/>
            <a:ext cx="45740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A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의 양</a:t>
            </a:r>
            <a:r>
              <a:rPr lang="en-US" altLang="ko-KR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/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음수의 경우에 대해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  <a:latin typeface="+mn-ea"/>
              <a:cs typeface="Georgia"/>
              <a:sym typeface="Georgia"/>
            </a:endParaRPr>
          </a:p>
          <a:p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그래프로 나타내면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,</a:t>
            </a:r>
            <a:endParaRPr sz="2400" dirty="0">
              <a:latin typeface="+mn-ea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1185705" y="2238433"/>
            <a:ext cx="2219095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dirty="0">
                <a:solidFill>
                  <a:srgbClr val="0000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PPO Objective</a:t>
            </a:r>
            <a:endParaRPr sz="2400" dirty="0">
              <a:solidFill>
                <a:srgbClr val="0000FF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585" y="3911572"/>
            <a:ext cx="2287067" cy="229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3934" y="3665634"/>
            <a:ext cx="2410133" cy="26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4189241" y="6252738"/>
            <a:ext cx="3513451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Case 1: When the advantage is &gt; 0</a:t>
            </a:r>
            <a:endParaRPr sz="1333" dirty="0"/>
          </a:p>
        </p:txBody>
      </p:sp>
      <p:sp>
        <p:nvSpPr>
          <p:cNvPr id="149" name="Google Shape;149;p23"/>
          <p:cNvSpPr txBox="1"/>
          <p:nvPr/>
        </p:nvSpPr>
        <p:spPr>
          <a:xfrm>
            <a:off x="7516167" y="6320048"/>
            <a:ext cx="457296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Case 2: When the advantage Ȃt is smaller than 0</a:t>
            </a:r>
            <a:endParaRPr sz="1333"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Policy Gradients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(3) Clipped Surrogate Objective function</a:t>
            </a:r>
            <a:endParaRPr sz="2667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415600" y="3026867"/>
            <a:ext cx="11251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cs typeface="Georgia"/>
                <a:sym typeface="Georgia"/>
              </a:rPr>
              <a:t> (1) clip된 것과 (2) clip 되지 않은 것 중 작은 값에 대해 policy update를 진행한다.</a:t>
            </a:r>
            <a:endParaRPr sz="2400" dirty="0">
              <a:latin typeface="+mn-ea"/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2BFAE653-4869-4F53-9A69-A09BF461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553105" y="1920840"/>
            <a:ext cx="5108137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Case 1: When the advantage is &gt; 0</a:t>
            </a:r>
            <a:endParaRPr sz="2400" dirty="0"/>
          </a:p>
        </p:txBody>
      </p:sp>
      <p:sp>
        <p:nvSpPr>
          <p:cNvPr id="157" name="Google Shape;157;p24"/>
          <p:cNvSpPr txBox="1"/>
          <p:nvPr/>
        </p:nvSpPr>
        <p:spPr>
          <a:xfrm>
            <a:off x="618800" y="2496333"/>
            <a:ext cx="54768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Ȃt &gt; 0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가 의미하는 것은</a:t>
            </a:r>
            <a:r>
              <a:rPr lang="en-US" altLang="ko-KR" sz="2133" dirty="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 그 행동은 그 상태에서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어떤 행동을 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취했을 때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예상되는 보상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값보다 더 큰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보상을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 가지게 된다는 것을 뜻한다. 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따라서, 새로운 policy는 그 상태(state)에 그 행동을 취할 확률을 높이는 방향으로 학습되어야 한다.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하지만, Objective 함수는 clip으로 인해 </a:t>
            </a:r>
            <a:r>
              <a:rPr lang="en" sz="2133" dirty="0">
                <a:solidFill>
                  <a:schemeClr val="dk1"/>
                </a:solidFill>
              </a:rPr>
              <a:t>rt(θ)에 대해서 최대 1+ε만큼만 증가할 수 있다.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endParaRPr sz="2133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00" y="2188334"/>
            <a:ext cx="3989400" cy="40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Policy Gradients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(3) Clipped Surrogate Objective function</a:t>
            </a:r>
            <a:endParaRPr sz="2667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252" y="1189501"/>
            <a:ext cx="7297033" cy="5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FA966DB3-3565-4939-93DF-FFC91065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>
            <a:off x="406400" y="2097133"/>
            <a:ext cx="5951728" cy="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Case 2: When the advantage Ȃt is smaller than 0</a:t>
            </a:r>
            <a:endParaRPr sz="2400" dirty="0"/>
          </a:p>
        </p:txBody>
      </p:sp>
      <p:sp>
        <p:nvSpPr>
          <p:cNvPr id="166" name="Google Shape;166;p25"/>
          <p:cNvSpPr txBox="1"/>
          <p:nvPr/>
        </p:nvSpPr>
        <p:spPr>
          <a:xfrm>
            <a:off x="500096" y="3009523"/>
            <a:ext cx="5539200" cy="2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Ȃt &lt; 0 라면, 그 행동은 그 상태에서 어떤 행동을 취했을 때, 기대되는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보상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값보다 작기 때문에 지양해야한다.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따라서, </a:t>
            </a:r>
            <a:r>
              <a:rPr lang="en" sz="2133" dirty="0">
                <a:solidFill>
                  <a:schemeClr val="dk1"/>
                </a:solidFill>
              </a:rPr>
              <a:t>rt(θ)가 증가함에 따라 Objective는 감소한다.</a:t>
            </a:r>
            <a:endParaRPr sz="2133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133" dirty="0">
                <a:solidFill>
                  <a:schemeClr val="dk1"/>
                </a:solidFill>
                <a:highlight>
                  <a:schemeClr val="lt1"/>
                </a:highlight>
              </a:rPr>
              <a:t>C</a:t>
            </a:r>
            <a:r>
              <a:rPr lang="en" sz="2133" dirty="0">
                <a:solidFill>
                  <a:schemeClr val="dk1"/>
                </a:solidFill>
                <a:highlight>
                  <a:schemeClr val="lt1"/>
                </a:highlight>
              </a:rPr>
              <a:t>lip으로 인해 </a:t>
            </a:r>
            <a:r>
              <a:rPr lang="en" sz="2133" dirty="0">
                <a:solidFill>
                  <a:schemeClr val="dk1"/>
                </a:solidFill>
              </a:rPr>
              <a:t>rt(θ)는 1-ε</a:t>
            </a:r>
            <a:r>
              <a:rPr lang="ko-KR" altLang="en-US" sz="2133" dirty="0">
                <a:solidFill>
                  <a:schemeClr val="dk1"/>
                </a:solidFill>
              </a:rPr>
              <a:t>까지</a:t>
            </a:r>
            <a:r>
              <a:rPr lang="en" sz="2133" dirty="0">
                <a:solidFill>
                  <a:schemeClr val="dk1"/>
                </a:solidFill>
              </a:rPr>
              <a:t> 값</a:t>
            </a:r>
            <a:r>
              <a:rPr lang="ko-KR" altLang="en-US" sz="2133" dirty="0">
                <a:solidFill>
                  <a:schemeClr val="dk1"/>
                </a:solidFill>
              </a:rPr>
              <a:t>이 감소할 수</a:t>
            </a:r>
            <a:r>
              <a:rPr lang="en" sz="2133" dirty="0">
                <a:solidFill>
                  <a:schemeClr val="dk1"/>
                </a:solidFill>
              </a:rPr>
              <a:t> </a:t>
            </a:r>
            <a:r>
              <a:rPr lang="ko-KR" altLang="en-US" sz="2133" dirty="0">
                <a:solidFill>
                  <a:schemeClr val="dk1"/>
                </a:solidFill>
              </a:rPr>
              <a:t>있다</a:t>
            </a:r>
            <a:r>
              <a:rPr lang="en-US" altLang="ko-KR" sz="2133" dirty="0">
                <a:solidFill>
                  <a:schemeClr val="dk1"/>
                </a:solidFill>
              </a:rPr>
              <a:t>.</a:t>
            </a:r>
            <a:endParaRPr sz="2133" dirty="0">
              <a:solidFill>
                <a:schemeClr val="dk1"/>
              </a:solidFill>
            </a:endParaRPr>
          </a:p>
          <a:p>
            <a:endParaRPr sz="2133" dirty="0">
              <a:solidFill>
                <a:schemeClr val="dk1"/>
              </a:solidFill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767" y="1893934"/>
            <a:ext cx="4308000" cy="4478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Policy Gradients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(3) Clipped Surrogate Objective function</a:t>
            </a:r>
            <a:endParaRPr sz="2667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252" y="1189501"/>
            <a:ext cx="7297033" cy="5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A445E27E-A8E0-4B31-A4C6-BF72DDC7D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415600" y="1009867"/>
            <a:ext cx="4910026" cy="5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highlight>
                  <a:srgbClr val="FF9900"/>
                </a:highlight>
              </a:rPr>
              <a:t>train.py (STEP 4)  </a:t>
            </a:r>
            <a:r>
              <a:rPr lang="en" sz="2133" dirty="0">
                <a:solidFill>
                  <a:schemeClr val="dk1"/>
                </a:solidFill>
                <a:highlight>
                  <a:srgbClr val="FF9900"/>
                </a:highlight>
              </a:rPr>
              <a:t>Clipped Surrogate Objective Function 작성하기</a:t>
            </a:r>
            <a:endParaRPr sz="2133" dirty="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2133" dirty="0">
                <a:solidFill>
                  <a:schemeClr val="dk1"/>
                </a:solidFill>
                <a:highlight>
                  <a:srgbClr val="E06666"/>
                </a:highlight>
              </a:rPr>
              <a:t> (Hint) 함수 사용: tf.exp, tf.clip_by_value,  tf.minimum </a:t>
            </a:r>
            <a:endParaRPr sz="2133" dirty="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2843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실습 2-4. </a:t>
            </a:r>
            <a:r>
              <a:rPr lang="en" sz="3600"/>
              <a:t>Clipped Surrogate Objective Function 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478" y="1009867"/>
            <a:ext cx="6403169" cy="550103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D3E0C6-C937-45EC-B624-53218ADAEEA2}"/>
                  </a:ext>
                </a:extLst>
              </p:cNvPr>
              <p:cNvSpPr txBox="1"/>
              <p:nvPr/>
            </p:nvSpPr>
            <p:spPr>
              <a:xfrm>
                <a:off x="310292" y="3154680"/>
                <a:ext cx="5120641" cy="1500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컴퓨터의 소수점 표현 정밀도는 </a:t>
                </a:r>
                <a:r>
                  <a:rPr lang="ko-KR" altLang="en-US" dirty="0" err="1"/>
                  <a:t>제한되어있음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numerical stability</a:t>
                </a:r>
                <a:r>
                  <a:rPr lang="ko-KR" altLang="en-US" dirty="0"/>
                  <a:t>를 위해 </a:t>
                </a:r>
                <a:r>
                  <a:rPr lang="en-US" altLang="ko-KR" dirty="0"/>
                  <a:t>probability </a:t>
                </a:r>
                <a:r>
                  <a:rPr lang="ko-KR" altLang="en-US" dirty="0"/>
                  <a:t>대신 </a:t>
                </a:r>
                <a:r>
                  <a:rPr lang="en-US" altLang="ko-KR" dirty="0"/>
                  <a:t>log probability </a:t>
                </a:r>
                <a:r>
                  <a:rPr lang="ko-KR" altLang="en-US" dirty="0"/>
                  <a:t>를 사용하는 것이 좋음</a:t>
                </a:r>
                <a:r>
                  <a:rPr lang="en-US" altLang="ko-KR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func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D3E0C6-C937-45EC-B624-53218ADA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92" y="3154680"/>
                <a:ext cx="5120641" cy="1500091"/>
              </a:xfrm>
              <a:prstGeom prst="rect">
                <a:avLst/>
              </a:prstGeom>
              <a:blipFill>
                <a:blip r:embed="rId4"/>
                <a:stretch>
                  <a:fillRect l="-833" t="-3252" r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934630E-C358-4917-8FD1-D55C38FE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0849" y="2059329"/>
            <a:ext cx="90232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70C0"/>
                </a:solidFill>
              </a:rPr>
              <a:t>실습 주제 </a:t>
            </a:r>
            <a:r>
              <a:rPr lang="en-US" altLang="ko-KR" sz="6000" dirty="0">
                <a:solidFill>
                  <a:srgbClr val="0070C0"/>
                </a:solidFill>
              </a:rPr>
              <a:t>3:</a:t>
            </a:r>
          </a:p>
          <a:p>
            <a:r>
              <a:rPr lang="en-US" altLang="ko-KR" sz="6000" b="1" dirty="0">
                <a:solidFill>
                  <a:srgbClr val="0070C0"/>
                </a:solidFill>
              </a:rPr>
              <a:t>Policy Optimization </a:t>
            </a:r>
          </a:p>
          <a:p>
            <a:r>
              <a:rPr lang="en-US" altLang="ko-KR" sz="6000" b="1" dirty="0">
                <a:solidFill>
                  <a:srgbClr val="0070C0"/>
                </a:solidFill>
              </a:rPr>
              <a:t>from Demonstration (</a:t>
            </a:r>
            <a:r>
              <a:rPr lang="en-US" altLang="ko-KR" sz="6000" b="1" dirty="0" err="1">
                <a:solidFill>
                  <a:srgbClr val="0070C0"/>
                </a:solidFill>
              </a:rPr>
              <a:t>POfD</a:t>
            </a:r>
            <a:r>
              <a:rPr lang="en-US" altLang="ko-KR" sz="6000" b="1" dirty="0">
                <a:solidFill>
                  <a:srgbClr val="0070C0"/>
                </a:solidFill>
              </a:rPr>
              <a:t>)</a:t>
            </a:r>
            <a:endParaRPr lang="ko-KR" altLang="en-US" sz="6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13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34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Policy Optimization from Demonstration (</a:t>
            </a:r>
            <a:r>
              <a:rPr lang="en-US" altLang="ko-KR" sz="4000" dirty="0" err="1"/>
              <a:t>POfD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01701" y="1404521"/>
                <a:ext cx="11348923" cy="470367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600" dirty="0"/>
                  <a:t>만약 </a:t>
                </a:r>
                <a:r>
                  <a:rPr lang="en-US" altLang="ko-KR" sz="2600" dirty="0"/>
                  <a:t>MDP </a:t>
                </a:r>
                <a:r>
                  <a:rPr lang="ko-KR" altLang="en-US" sz="2600" dirty="0"/>
                  <a:t>상태</a:t>
                </a:r>
                <a:r>
                  <a:rPr lang="en-US" altLang="ko-KR" sz="2600" dirty="0"/>
                  <a:t>/</a:t>
                </a:r>
                <a:r>
                  <a:rPr lang="ko-KR" altLang="en-US" sz="2600" dirty="0"/>
                  <a:t>행동의 수가 너무 많다면</a:t>
                </a:r>
                <a:r>
                  <a:rPr lang="en-US" altLang="ko-KR" sz="2600" dirty="0"/>
                  <a:t>?</a:t>
                </a:r>
              </a:p>
              <a:p>
                <a:pPr lvl="1">
                  <a:lnSpc>
                    <a:spcPct val="130000"/>
                  </a:lnSpc>
                  <a:buFontTx/>
                  <a:buChar char="-"/>
                </a:pPr>
                <a:r>
                  <a:rPr lang="ko-KR" altLang="en-US" sz="2200" dirty="0"/>
                  <a:t>모든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200" dirty="0"/>
                  <a:t>에 대해 </a:t>
                </a:r>
                <a:r>
                  <a:rPr lang="ko-KR" altLang="en-US" sz="2200" dirty="0" err="1"/>
                  <a:t>보상함수를</a:t>
                </a:r>
                <a:r>
                  <a:rPr lang="ko-KR" altLang="en-US" sz="2200" dirty="0"/>
                  <a:t> 설계하는 것이 매우 어려움</a:t>
                </a:r>
                <a:endParaRPr lang="en-US" altLang="ko-KR" sz="2200" dirty="0"/>
              </a:p>
              <a:p>
                <a:pPr lvl="1">
                  <a:lnSpc>
                    <a:spcPct val="130000"/>
                  </a:lnSpc>
                  <a:buFontTx/>
                  <a:buChar char="-"/>
                </a:pPr>
                <a:r>
                  <a:rPr lang="ko-KR" altLang="en-US" sz="2200" dirty="0"/>
                  <a:t>또한 </a:t>
                </a:r>
                <a:r>
                  <a:rPr lang="ko-KR" altLang="en-US" sz="2200" dirty="0" err="1"/>
                  <a:t>보상함수가</a:t>
                </a:r>
                <a:r>
                  <a:rPr lang="ko-KR" altLang="en-US" sz="2200" dirty="0"/>
                  <a:t> 조금만 잘못 주어져도</a:t>
                </a:r>
                <a:r>
                  <a:rPr lang="en-US" altLang="ko-KR" sz="2200" dirty="0"/>
                  <a:t>, </a:t>
                </a:r>
                <a:r>
                  <a:rPr lang="ko-KR" altLang="en-US" sz="2200" dirty="0"/>
                  <a:t>학습한 행동이 의도와는</a:t>
                </a:r>
                <a:endParaRPr lang="en-US" altLang="ko-KR" sz="2200" dirty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:r>
                  <a:rPr lang="en-US" altLang="ko-KR" sz="2200" dirty="0"/>
                  <a:t>    </a:t>
                </a:r>
                <a:r>
                  <a:rPr lang="ko-KR" altLang="en-US" sz="2200" dirty="0"/>
                  <a:t>전혀 다르게 동작할 수 있음</a:t>
                </a:r>
                <a:endParaRPr lang="en-US" altLang="ko-KR" sz="2200" dirty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30000"/>
                  </a:lnSpc>
                </a:pPr>
                <a:r>
                  <a:rPr lang="ko-KR" altLang="en-US" sz="2600" dirty="0"/>
                  <a:t>가장 쉽고 정확한 </a:t>
                </a:r>
                <a:r>
                  <a:rPr lang="ko-KR" altLang="en-US" sz="2600" dirty="0" err="1"/>
                  <a:t>보상함수</a:t>
                </a:r>
                <a:r>
                  <a:rPr lang="ko-KR" altLang="en-US" sz="2600" dirty="0"/>
                  <a:t> 설계 방법</a:t>
                </a:r>
                <a:endParaRPr lang="en-US" altLang="ko-KR" sz="2600" dirty="0"/>
              </a:p>
              <a:p>
                <a:pPr lvl="1">
                  <a:lnSpc>
                    <a:spcPct val="130000"/>
                  </a:lnSpc>
                </a:pPr>
                <a:r>
                  <a:rPr lang="ko-KR" altLang="en-US" sz="2200" dirty="0"/>
                  <a:t>에이전트가 특정 작업을 완수하였을 때에만 보상을 제공</a:t>
                </a:r>
                <a:r>
                  <a:rPr lang="en-US" altLang="ko-KR" sz="2200" dirty="0"/>
                  <a:t> (sparse reward </a:t>
                </a:r>
                <a:r>
                  <a:rPr lang="ko-KR" altLang="en-US" sz="2200" dirty="0"/>
                  <a:t>환경</a:t>
                </a:r>
                <a:r>
                  <a:rPr lang="en-US" altLang="ko-KR" sz="2200" dirty="0"/>
                  <a:t>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ko-Kore-KR" altLang="en-US" sz="2200" dirty="0"/>
                  <a:t>하지만</a:t>
                </a:r>
                <a:r>
                  <a:rPr lang="en-US" altLang="ko-Kore-KR" sz="2200" dirty="0"/>
                  <a:t>,</a:t>
                </a:r>
                <a:r>
                  <a:rPr lang="ko-Kore-KR" altLang="en-US" sz="2200" dirty="0"/>
                  <a:t> 보상을 한번이라도 받기 전까지는 학습에 활용할 학습 신호 자체가 없음</a:t>
                </a:r>
                <a:endParaRPr lang="en-US" altLang="ko-Kore-KR" sz="2200" dirty="0"/>
              </a:p>
              <a:p>
                <a:pPr lvl="1">
                  <a:lnSpc>
                    <a:spcPct val="130000"/>
                  </a:lnSpc>
                </a:pPr>
                <a:r>
                  <a:rPr lang="ko-Kore-KR" altLang="en-US" sz="2200" dirty="0"/>
                  <a:t>탐색 과정에서 작업을 완수해 본 경험이 필요함을 의미하나 복잡한 문제 상황에서는 불가능 </a:t>
                </a:r>
                <a:endParaRPr lang="en-US" altLang="ko-Kore-KR" sz="2200" dirty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:r>
                  <a:rPr lang="en-US" altLang="ko-Kore-KR" sz="2200" dirty="0">
                    <a:sym typeface="Wingdings" pitchFamily="2" charset="2"/>
                  </a:rPr>
                  <a:t>	</a:t>
                </a:r>
                <a:r>
                  <a:rPr lang="ko-Kore-KR" altLang="en-US" sz="2200" dirty="0"/>
                  <a:t> </a:t>
                </a:r>
                <a:r>
                  <a:rPr lang="ko-Kore-KR" altLang="en-US" sz="2200" dirty="0">
                    <a:solidFill>
                      <a:srgbClr val="FF0000"/>
                    </a:solidFill>
                  </a:rPr>
                  <a:t>즉</a:t>
                </a:r>
                <a:r>
                  <a:rPr lang="en-US" altLang="ko-Kore-KR" sz="2200" dirty="0">
                    <a:solidFill>
                      <a:srgbClr val="FF0000"/>
                    </a:solidFill>
                  </a:rPr>
                  <a:t>, </a:t>
                </a:r>
                <a:r>
                  <a:rPr lang="ko-Kore-KR" altLang="en-US" sz="2200" dirty="0">
                    <a:solidFill>
                      <a:srgbClr val="FF0000"/>
                    </a:solidFill>
                  </a:rPr>
                  <a:t>학습 자체가 불가능할 수 있음</a:t>
                </a:r>
                <a:r>
                  <a:rPr lang="en-US" altLang="ko-Kore-KR" sz="22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701" y="1404521"/>
                <a:ext cx="11348923" cy="4703672"/>
              </a:xfrm>
              <a:blipFill>
                <a:blip r:embed="rId2"/>
                <a:stretch>
                  <a:fillRect l="-671" t="-5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28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18E67F-5B51-AB4E-9A8A-3C00294F792B}"/>
              </a:ext>
            </a:extLst>
          </p:cNvPr>
          <p:cNvGrpSpPr/>
          <p:nvPr/>
        </p:nvGrpSpPr>
        <p:grpSpPr>
          <a:xfrm>
            <a:off x="9292444" y="1324055"/>
            <a:ext cx="2792752" cy="2750738"/>
            <a:chOff x="9211976" y="1844721"/>
            <a:chExt cx="2792752" cy="2750738"/>
          </a:xfrm>
        </p:grpSpPr>
        <p:pic>
          <p:nvPicPr>
            <p:cNvPr id="6146" name="Picture 2" descr="mujoco humanoi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8749" y="1844721"/>
              <a:ext cx="2271408" cy="227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211976" y="4226127"/>
              <a:ext cx="2792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[</a:t>
              </a:r>
              <a:r>
                <a:rPr lang="ko-KR" altLang="en-US" dirty="0"/>
                <a:t>고차원의 연속 상태 공간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7906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88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Policy Optimization from Demonstration (</a:t>
            </a:r>
            <a:r>
              <a:rPr lang="en-US" altLang="ko-KR" sz="4000" dirty="0" err="1"/>
              <a:t>POfD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1702" y="1404520"/>
            <a:ext cx="10515600" cy="469929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Sparse reward </a:t>
            </a:r>
            <a:r>
              <a:rPr lang="ko-KR" altLang="en-US" sz="2400" dirty="0"/>
              <a:t>환경에서도 학습이 가능하도록 </a:t>
            </a:r>
            <a:r>
              <a:rPr lang="en-US" altLang="ko-KR" sz="2400" dirty="0"/>
              <a:t>demonstration</a:t>
            </a:r>
            <a:r>
              <a:rPr lang="ko-KR" altLang="en-US" sz="2400" dirty="0"/>
              <a:t>을 활용</a:t>
            </a:r>
            <a:endParaRPr lang="en-US" altLang="ko-KR" sz="2000" dirty="0"/>
          </a:p>
          <a:p>
            <a:pPr>
              <a:lnSpc>
                <a:spcPct val="130000"/>
              </a:lnSpc>
            </a:pPr>
            <a:r>
              <a:rPr lang="ko-Kore-KR" altLang="en-US" sz="2400" dirty="0"/>
              <a:t>최초의 보상을</a:t>
            </a:r>
            <a:r>
              <a:rPr lang="ko-KR" altLang="en-US" sz="2400" dirty="0"/>
              <a:t> 받을 때 까지 </a:t>
            </a:r>
            <a:r>
              <a:rPr lang="en-US" altLang="ko-KR" sz="2400" dirty="0"/>
              <a:t>demonstration</a:t>
            </a:r>
            <a:r>
              <a:rPr lang="ko-KR" altLang="en-US" sz="2400" dirty="0"/>
              <a:t>을 모사하도록 학습이 진행</a:t>
            </a:r>
            <a:endParaRPr lang="en-US" altLang="ko-KR" sz="2400" dirty="0"/>
          </a:p>
          <a:p>
            <a:pPr lvl="1">
              <a:lnSpc>
                <a:spcPct val="130000"/>
              </a:lnSpc>
            </a:pPr>
            <a:r>
              <a:rPr lang="en-US" altLang="ko-KR" sz="2000" dirty="0"/>
              <a:t>Demonstration</a:t>
            </a:r>
            <a:r>
              <a:rPr lang="ko-KR" altLang="en-US" sz="2000" dirty="0"/>
              <a:t>의 모사를 통해 에이전트의 탐색 과정을 유도</a:t>
            </a:r>
            <a:endParaRPr lang="en-US" altLang="ko-KR" sz="1800" dirty="0"/>
          </a:p>
          <a:p>
            <a:pPr>
              <a:lnSpc>
                <a:spcPct val="130000"/>
              </a:lnSpc>
            </a:pPr>
            <a:r>
              <a:rPr lang="ko-KR" altLang="en-US" sz="2400" dirty="0"/>
              <a:t>보상을 받는 경우</a:t>
            </a:r>
            <a:r>
              <a:rPr lang="en-US" altLang="ko-KR" sz="2400" dirty="0"/>
              <a:t>, </a:t>
            </a:r>
            <a:r>
              <a:rPr lang="ko-KR" altLang="en-US" sz="2400" dirty="0"/>
              <a:t>해당 보상을 학습에 활용하여 실제 작업 완수를 위한 학습 진행</a:t>
            </a:r>
            <a:endParaRPr lang="en-US" altLang="ko-Kore-KR" sz="24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5EF472-EEFA-C442-B23F-3D151433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78" y="3880422"/>
            <a:ext cx="6517843" cy="26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9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실습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딥 </a:t>
            </a:r>
            <a:r>
              <a:rPr lang="ko-KR" altLang="en-US" sz="3200" b="1" dirty="0"/>
              <a:t>강화학습</a:t>
            </a:r>
            <a:r>
              <a:rPr lang="ko-KR" altLang="en-US" sz="3200" dirty="0"/>
              <a:t> </a:t>
            </a:r>
            <a:r>
              <a:rPr lang="en-US" altLang="ko-KR" sz="3200" dirty="0"/>
              <a:t>(Deep Reinforcement Learning) </a:t>
            </a:r>
            <a:r>
              <a:rPr lang="ko-KR" altLang="en-US" sz="3200" dirty="0"/>
              <a:t>알고리즘 구현</a:t>
            </a:r>
            <a:endParaRPr lang="en-US" altLang="ko-KR" sz="32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800" dirty="0"/>
              <a:t>Deep Q-Network (DQN)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800" dirty="0"/>
              <a:t>Proximal Policy Optimization (PPO)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800" dirty="0"/>
              <a:t>Policy Optimization from Demonstration (</a:t>
            </a:r>
            <a:r>
              <a:rPr lang="en-US" altLang="ko-KR" sz="2800" dirty="0" err="1"/>
              <a:t>POfD</a:t>
            </a:r>
            <a:r>
              <a:rPr lang="en-US" altLang="ko-KR" sz="280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9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내용 개체 틀 2">
                <a:extLst>
                  <a:ext uri="{FF2B5EF4-FFF2-40B4-BE49-F238E27FC236}">
                    <a16:creationId xmlns:a16="http://schemas.microsoft.com/office/drawing/2014/main" id="{BC66EE88-C212-0F4B-826A-F2F9E12DD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1448764"/>
                <a:ext cx="11379200" cy="506888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ore-KR" sz="2400" dirty="0"/>
                  <a:t>Generative Adversarial Imitation Learning </a:t>
                </a:r>
                <a:r>
                  <a:rPr lang="en-US" altLang="ko-KR" sz="2400" dirty="0"/>
                  <a:t>(GAIL)</a:t>
                </a:r>
                <a:r>
                  <a:rPr lang="en-US" altLang="ko-Kore-KR" sz="2400" dirty="0"/>
                  <a:t> </a:t>
                </a:r>
                <a:r>
                  <a:rPr lang="ko-Kore-KR" altLang="en-US" sz="2400" dirty="0"/>
                  <a:t>모사학습의 목적함수</a:t>
                </a:r>
                <a:endParaRPr lang="en-US" altLang="ko-Kore-KR" sz="2400" dirty="0"/>
              </a:p>
              <a:p>
                <a:pPr lvl="1">
                  <a:lnSpc>
                    <a:spcPct val="130000"/>
                  </a:lnSpc>
                </a:pPr>
                <a:r>
                  <a:rPr lang="en-US" altLang="ko-KR" sz="2000" dirty="0"/>
                  <a:t> </a:t>
                </a:r>
              </a:p>
              <a:p>
                <a:pPr lvl="2">
                  <a:lnSpc>
                    <a:spcPct val="130000"/>
                  </a:lnSpc>
                </a:pPr>
                <a:r>
                  <a:rPr lang="en-US" altLang="ko-KR" dirty="0"/>
                  <a:t>                                                                        : occupancy measure</a:t>
                </a:r>
              </a:p>
              <a:p>
                <a:pPr lvl="2">
                  <a:lnSpc>
                    <a:spcPct val="130000"/>
                  </a:lnSpc>
                </a:pPr>
                <a:r>
                  <a:rPr lang="en-US" altLang="ko-KR" dirty="0"/>
                  <a:t>                  : </a:t>
                </a:r>
                <a:r>
                  <a:rPr lang="ko-KR" altLang="en-US" dirty="0"/>
                  <a:t>서로 다른 두 확률 분포 </a:t>
                </a:r>
                <a:r>
                  <a:rPr lang="en-US" altLang="ko-KR" dirty="0"/>
                  <a:t>   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   </a:t>
                </a:r>
                <a:r>
                  <a:rPr lang="ko-KR" altLang="en-US" dirty="0"/>
                  <a:t>사이의 차이를 측정하는 척도</a:t>
                </a:r>
                <a:endParaRPr lang="en-US" altLang="ko-KR" dirty="0"/>
              </a:p>
              <a:p>
                <a:pPr lvl="3">
                  <a:lnSpc>
                    <a:spcPct val="130000"/>
                  </a:lnSpc>
                </a:pPr>
                <a:r>
                  <a:rPr lang="en-US" altLang="ko-KR" sz="2000" dirty="0">
                    <a:sym typeface="Wingdings" pitchFamily="2" charset="2"/>
                  </a:rPr>
                  <a:t>              </a:t>
                </a:r>
                <a:endParaRPr lang="en-US" altLang="ko-KR" sz="2000" dirty="0"/>
              </a:p>
              <a:p>
                <a:pPr lvl="1">
                  <a:lnSpc>
                    <a:spcPct val="130000"/>
                  </a:lnSpc>
                </a:pPr>
                <a:endParaRPr lang="en-US" altLang="ko-KR" sz="2000" dirty="0"/>
              </a:p>
              <a:p>
                <a:pPr lvl="1">
                  <a:lnSpc>
                    <a:spcPct val="130000"/>
                  </a:lnSpc>
                </a:pPr>
                <a:r>
                  <a:rPr lang="en-US" altLang="ko-KR" sz="2000" dirty="0"/>
                  <a:t>                </a:t>
                </a:r>
                <a:r>
                  <a:rPr lang="ko-KR" altLang="en-US" sz="2000" dirty="0" err="1"/>
                  <a:t>를</a:t>
                </a:r>
                <a:r>
                  <a:rPr lang="ko-KR" altLang="en-US" sz="2000" dirty="0"/>
                  <a:t> 어떻게 계산하지</a:t>
                </a:r>
                <a:r>
                  <a:rPr lang="en-US" altLang="ko-KR" sz="2000" dirty="0"/>
                  <a:t>? GAN</a:t>
                </a:r>
                <a:r>
                  <a:rPr lang="ko-KR" altLang="en-US" sz="2000" dirty="0"/>
                  <a:t>의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discriminator</a:t>
                </a:r>
                <a:r>
                  <a:rPr lang="ko-KR" altLang="en-US" sz="2000" dirty="0" err="1"/>
                  <a:t>를</a:t>
                </a:r>
                <a:r>
                  <a:rPr lang="ko-KR" altLang="en-US" sz="2000" dirty="0"/>
                  <a:t> 활용하자</a:t>
                </a:r>
                <a:r>
                  <a:rPr lang="en-US" altLang="ko-KR" sz="2000" dirty="0"/>
                  <a:t>!</a:t>
                </a:r>
              </a:p>
              <a:p>
                <a:pPr lvl="2">
                  <a:lnSpc>
                    <a:spcPct val="130000"/>
                  </a:lnSpc>
                </a:pPr>
                <a:r>
                  <a:rPr lang="en-US" altLang="ko-KR" sz="1600" dirty="0"/>
                  <a:t> </a:t>
                </a:r>
                <a:endParaRPr lang="en-US" altLang="ko-KR" dirty="0"/>
              </a:p>
              <a:p>
                <a:pPr marL="1371600" lvl="3" indent="0">
                  <a:lnSpc>
                    <a:spcPct val="130000"/>
                  </a:lnSpc>
                  <a:buNone/>
                </a:pPr>
                <a:r>
                  <a:rPr lang="en-US" altLang="ko-KR" sz="2000" dirty="0">
                    <a:sym typeface="Wingdings" pitchFamily="2" charset="2"/>
                  </a:rPr>
                  <a:t>:  </a:t>
                </a:r>
                <a:r>
                  <a:rPr lang="ko-KR" altLang="en-US" sz="2000" dirty="0">
                    <a:sym typeface="Wingdings" pitchFamily="2" charset="2"/>
                  </a:rPr>
                  <a:t>최적의 </a:t>
                </a:r>
                <a:r>
                  <a:rPr lang="ko-KR" altLang="en-US" sz="2000" dirty="0" err="1">
                    <a:sym typeface="Wingdings" pitchFamily="2" charset="2"/>
                  </a:rPr>
                  <a:t>파라미터</a:t>
                </a:r>
                <a:r>
                  <a:rPr lang="en-US" altLang="ko-KR" sz="2000" dirty="0">
                    <a:sym typeface="Wingdings" pitchFamily="2" charset="2"/>
                  </a:rPr>
                  <a:t>      </a:t>
                </a:r>
                <a:r>
                  <a:rPr lang="ko-KR" altLang="en-US" sz="2000" dirty="0">
                    <a:sym typeface="Wingdings" pitchFamily="2" charset="2"/>
                  </a:rPr>
                  <a:t>의 경우</a:t>
                </a:r>
                <a:r>
                  <a:rPr lang="en-US" altLang="ko-KR" sz="2000" dirty="0">
                    <a:sym typeface="Wingdings" pitchFamily="2" charset="2"/>
                  </a:rPr>
                  <a:t>                               </a:t>
                </a:r>
                <a:r>
                  <a:rPr lang="ko-KR" altLang="en-US" sz="2000" dirty="0">
                    <a:sym typeface="Wingdings" pitchFamily="2" charset="2"/>
                  </a:rPr>
                  <a:t>의 값을 </a:t>
                </a:r>
                <a:r>
                  <a:rPr lang="en-US" altLang="ko-KR" sz="2000" dirty="0">
                    <a:sym typeface="Wingdings" pitchFamily="2" charset="2"/>
                  </a:rPr>
                  <a:t>estimate </a:t>
                </a:r>
                <a:r>
                  <a:rPr lang="ko-KR" altLang="en-US" sz="2000" dirty="0">
                    <a:sym typeface="Wingdings" pitchFamily="2" charset="2"/>
                  </a:rPr>
                  <a:t>할 수 있음  </a:t>
                </a:r>
                <a:endParaRPr lang="en-US" altLang="ko-KR" sz="2000" dirty="0">
                  <a:sym typeface="Wingdings" pitchFamily="2" charset="2"/>
                </a:endParaRPr>
              </a:p>
              <a:p>
                <a:pPr marL="1371600" lvl="3" indent="0">
                  <a:lnSpc>
                    <a:spcPct val="130000"/>
                  </a:lnSpc>
                  <a:buNone/>
                </a:pPr>
                <a:r>
                  <a:rPr lang="en-US" altLang="ko-KR" sz="2000" b="0" dirty="0">
                    <a:sym typeface="Wingdings" pitchFamily="2" charset="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∵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2000" dirty="0">
                  <a:sym typeface="Wingdings" pitchFamily="2" charset="2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ko-KR" sz="1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8" name="내용 개체 틀 2">
                <a:extLst>
                  <a:ext uri="{FF2B5EF4-FFF2-40B4-BE49-F238E27FC236}">
                    <a16:creationId xmlns:a16="http://schemas.microsoft.com/office/drawing/2014/main" id="{BC66EE88-C212-0F4B-826A-F2F9E12DD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448764"/>
                <a:ext cx="11379200" cy="5068887"/>
              </a:xfrm>
              <a:blipFill>
                <a:blip r:embed="rId22"/>
                <a:stretch>
                  <a:fillRect l="-66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876" y="218825"/>
            <a:ext cx="11133962" cy="1325563"/>
          </a:xfrm>
        </p:spPr>
        <p:txBody>
          <a:bodyPr>
            <a:normAutofit/>
          </a:bodyPr>
          <a:lstStyle/>
          <a:p>
            <a:r>
              <a:rPr lang="en-US" altLang="ko-KR" sz="3000" dirty="0" err="1"/>
              <a:t>POfD</a:t>
            </a:r>
            <a:r>
              <a:rPr lang="ko-KR" altLang="en-US" sz="3000" dirty="0"/>
              <a:t>의 뼈대</a:t>
            </a:r>
            <a:r>
              <a:rPr lang="en-US" altLang="ko-KR" sz="3000" dirty="0"/>
              <a:t>: Generative Adversarial Network(GAN)</a:t>
            </a:r>
            <a:r>
              <a:rPr lang="ko-KR" altLang="en-US" sz="3000" dirty="0"/>
              <a:t>의 </a:t>
            </a:r>
            <a:r>
              <a:rPr lang="en-US" altLang="ko-KR" sz="3000" dirty="0"/>
              <a:t>Discriminator</a:t>
            </a:r>
            <a:endParaRPr lang="ko-KR" altLang="en-US" sz="30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C271722-5A50-0242-914A-559982109C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68" y="4829592"/>
            <a:ext cx="5136896" cy="28041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900A799-7FB4-8E4E-B3C4-4C341BEA15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8" y="2067355"/>
            <a:ext cx="3370681" cy="39116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179F799-FA72-EC4F-8ADD-45494D12A5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39" y="4391580"/>
            <a:ext cx="833120" cy="254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8A99FD8-4239-9F41-A487-0E85A9D0688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78" y="5735615"/>
            <a:ext cx="7898384" cy="280416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7F418D5-89F3-0345-BDFC-88521A1BF35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43" y="5237810"/>
            <a:ext cx="225552" cy="22555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6CAF9C2-40F4-F441-A6A9-13DB8DA672D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09" y="5242376"/>
            <a:ext cx="1627632" cy="25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1194E4-BF3E-F64B-AF20-B5E5671602A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68" y="3038088"/>
            <a:ext cx="942848" cy="254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7BA8ED-AF61-774A-80D3-1C574084A05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192" y="3499993"/>
            <a:ext cx="2422144" cy="254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72C7BD-AF0D-F34B-B772-EA6EE795BB4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23" y="2562632"/>
            <a:ext cx="4019296" cy="2865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5760D5-6C23-4B48-8C0C-EB4CC20E8B5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82" y="3089702"/>
            <a:ext cx="134112" cy="1584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3785A9-0BAF-DA4D-A94C-CE8AB70EC8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11" y="3089075"/>
            <a:ext cx="103632" cy="158496"/>
          </a:xfrm>
          <a:prstGeom prst="rect">
            <a:avLst/>
          </a:prstGeom>
        </p:spPr>
      </p:pic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900A8B5D-84FA-8444-AFC4-D5F2A0BA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4F927FC-D3A0-F647-A8DB-EF5D0DEF9705}"/>
              </a:ext>
            </a:extLst>
          </p:cNvPr>
          <p:cNvGrpSpPr/>
          <p:nvPr/>
        </p:nvGrpSpPr>
        <p:grpSpPr>
          <a:xfrm>
            <a:off x="9607160" y="2023141"/>
            <a:ext cx="2303704" cy="2666804"/>
            <a:chOff x="9607160" y="2023141"/>
            <a:chExt cx="2303704" cy="266680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538F524-743D-7443-8C81-6C5D2B68A699}"/>
                </a:ext>
              </a:extLst>
            </p:cNvPr>
            <p:cNvSpPr/>
            <p:nvPr/>
          </p:nvSpPr>
          <p:spPr>
            <a:xfrm>
              <a:off x="9607160" y="2303176"/>
              <a:ext cx="1084524" cy="17430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다리꼴 15 1">
              <a:extLst>
                <a:ext uri="{FF2B5EF4-FFF2-40B4-BE49-F238E27FC236}">
                  <a16:creationId xmlns:a16="http://schemas.microsoft.com/office/drawing/2014/main" id="{BCF28F9A-F2E8-8F41-838B-64C63CAD7D4F}"/>
                </a:ext>
              </a:extLst>
            </p:cNvPr>
            <p:cNvSpPr/>
            <p:nvPr/>
          </p:nvSpPr>
          <p:spPr>
            <a:xfrm>
              <a:off x="9708356" y="3063270"/>
              <a:ext cx="899448" cy="805815"/>
            </a:xfrm>
            <a:prstGeom prst="trapezoid">
              <a:avLst>
                <a:gd name="adj" fmla="val 254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1D649CA-1D7F-924D-A388-C9759E0652F4}"/>
                </a:ext>
              </a:extLst>
            </p:cNvPr>
            <p:cNvCxnSpPr>
              <a:stCxn id="28" idx="0"/>
            </p:cNvCxnSpPr>
            <p:nvPr/>
          </p:nvCxnSpPr>
          <p:spPr>
            <a:xfrm flipH="1" flipV="1">
              <a:off x="10162570" y="3859094"/>
              <a:ext cx="338" cy="601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6A5810C-8D03-474A-A319-803B41FB507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8736" y="4460917"/>
              <a:ext cx="828343" cy="229028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A61519B-897D-B642-9E84-D56E7AD3320A}"/>
                </a:ext>
              </a:extLst>
            </p:cNvPr>
            <p:cNvSpPr/>
            <p:nvPr/>
          </p:nvSpPr>
          <p:spPr>
            <a:xfrm>
              <a:off x="10031798" y="2480341"/>
              <a:ext cx="246297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08ECDCA-0E84-4F43-8A02-FB4A0D6DB688}"/>
                </a:ext>
              </a:extLst>
            </p:cNvPr>
            <p:cNvCxnSpPr>
              <a:cxnSpLocks/>
              <a:stCxn id="24" idx="0"/>
              <a:endCxn id="29" idx="4"/>
            </p:cNvCxnSpPr>
            <p:nvPr/>
          </p:nvCxnSpPr>
          <p:spPr>
            <a:xfrm flipH="1" flipV="1">
              <a:off x="10154947" y="2731801"/>
              <a:ext cx="3133" cy="331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7970A80F-56E3-9E4E-A566-4ADB5013D51D}"/>
                </a:ext>
              </a:extLst>
            </p:cNvPr>
            <p:cNvCxnSpPr>
              <a:stCxn id="29" idx="0"/>
            </p:cNvCxnSpPr>
            <p:nvPr/>
          </p:nvCxnSpPr>
          <p:spPr>
            <a:xfrm flipH="1" flipV="1">
              <a:off x="10154946" y="2023141"/>
              <a:ext cx="1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1CCF282-898D-064D-A5D2-E1A1C8F5EF5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9318" y="2558186"/>
              <a:ext cx="122057" cy="10148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AEE8054-C00C-FB48-87B7-526A14573AEC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100" y="3361493"/>
              <a:ext cx="120701" cy="20299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214789A-0795-5947-B5CB-48A257D8EA47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3482" y="2441174"/>
              <a:ext cx="283886" cy="222171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588086B-08FE-9E44-98C9-A0D6662D1BFB}"/>
                </a:ext>
              </a:extLst>
            </p:cNvPr>
            <p:cNvSpPr/>
            <p:nvPr/>
          </p:nvSpPr>
          <p:spPr>
            <a:xfrm>
              <a:off x="10826340" y="2303176"/>
              <a:ext cx="1084524" cy="17430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사다리꼴 15 2">
              <a:extLst>
                <a:ext uri="{FF2B5EF4-FFF2-40B4-BE49-F238E27FC236}">
                  <a16:creationId xmlns:a16="http://schemas.microsoft.com/office/drawing/2014/main" id="{AF1FB3B7-7506-B146-A85B-E82DE033BBC2}"/>
                </a:ext>
              </a:extLst>
            </p:cNvPr>
            <p:cNvSpPr/>
            <p:nvPr/>
          </p:nvSpPr>
          <p:spPr>
            <a:xfrm>
              <a:off x="10927536" y="3063270"/>
              <a:ext cx="899448" cy="805815"/>
            </a:xfrm>
            <a:prstGeom prst="trapezoid">
              <a:avLst>
                <a:gd name="adj" fmla="val 254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609571E7-BBF7-F84A-B081-9A725BA63FF5}"/>
                </a:ext>
              </a:extLst>
            </p:cNvPr>
            <p:cNvCxnSpPr>
              <a:cxnSpLocks/>
              <a:stCxn id="11" idx="0"/>
              <a:endCxn id="51" idx="2"/>
            </p:cNvCxnSpPr>
            <p:nvPr/>
          </p:nvCxnSpPr>
          <p:spPr>
            <a:xfrm flipH="1" flipV="1">
              <a:off x="11377260" y="3869085"/>
              <a:ext cx="2136" cy="591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C0AB2FA-1923-3648-A54E-74ED186E75A4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7916" y="4460917"/>
              <a:ext cx="822960" cy="228600"/>
            </a:xfrm>
            <a:prstGeom prst="rect">
              <a:avLst/>
            </a:prstGeom>
          </p:spPr>
        </p:pic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CB6A1A-470E-254F-965C-C6256F4BA6D3}"/>
                </a:ext>
              </a:extLst>
            </p:cNvPr>
            <p:cNvSpPr/>
            <p:nvPr/>
          </p:nvSpPr>
          <p:spPr>
            <a:xfrm>
              <a:off x="11250978" y="2480341"/>
              <a:ext cx="246297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6998B0FA-4406-B641-B7C5-FF0727455F19}"/>
                </a:ext>
              </a:extLst>
            </p:cNvPr>
            <p:cNvCxnSpPr>
              <a:cxnSpLocks/>
              <a:stCxn id="51" idx="0"/>
              <a:endCxn id="57" idx="4"/>
            </p:cNvCxnSpPr>
            <p:nvPr/>
          </p:nvCxnSpPr>
          <p:spPr>
            <a:xfrm flipH="1" flipV="1">
              <a:off x="11374127" y="2731801"/>
              <a:ext cx="3133" cy="331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8F25F35-E360-454F-8EA1-A21030C89335}"/>
                </a:ext>
              </a:extLst>
            </p:cNvPr>
            <p:cNvCxnSpPr>
              <a:stCxn id="57" idx="0"/>
            </p:cNvCxnSpPr>
            <p:nvPr/>
          </p:nvCxnSpPr>
          <p:spPr>
            <a:xfrm flipH="1" flipV="1">
              <a:off x="11374126" y="2023141"/>
              <a:ext cx="1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C43810C-BE27-9A43-A482-39E87479429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498" y="2558186"/>
              <a:ext cx="122057" cy="101486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9D0EC569-885B-864A-A4C1-81DA3AE8C2A2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2662" y="2441174"/>
              <a:ext cx="283886" cy="22217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52D8A12-D5EF-3D40-9D36-180D965A723A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166" y="3380082"/>
              <a:ext cx="120701" cy="202997"/>
            </a:xfrm>
            <a:prstGeom prst="rect">
              <a:avLst/>
            </a:prstGeom>
          </p:spPr>
        </p:pic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F0C55E89-94D5-9E46-8C75-40B13EBA063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8095" y="3466178"/>
              <a:ext cx="972883" cy="0"/>
            </a:xfrm>
            <a:prstGeom prst="straightConnector1">
              <a:avLst/>
            </a:prstGeom>
            <a:ln w="38100" cmpd="dbl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E3C41D3-D27B-B74B-B918-721806F0A792}"/>
              </a:ext>
            </a:extLst>
          </p:cNvPr>
          <p:cNvCxnSpPr/>
          <p:nvPr/>
        </p:nvCxnSpPr>
        <p:spPr>
          <a:xfrm>
            <a:off x="10028408" y="5171483"/>
            <a:ext cx="524434" cy="0"/>
          </a:xfrm>
          <a:prstGeom prst="straightConnector1">
            <a:avLst/>
          </a:prstGeom>
          <a:ln w="38100" cmpd="dbl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84D905A-9BEF-CF4A-AF2F-73941304671C}"/>
              </a:ext>
            </a:extLst>
          </p:cNvPr>
          <p:cNvSpPr txBox="1"/>
          <p:nvPr/>
        </p:nvSpPr>
        <p:spPr>
          <a:xfrm>
            <a:off x="10491956" y="5026662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ore-KR" altLang="en-US" sz="1400" dirty="0"/>
              <a:t>파라미터 공유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13790B6-6A60-1540-8D29-A800B3DCD9E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994" y="4864335"/>
            <a:ext cx="122057" cy="10148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54E2331-54D1-4F42-858F-1946AB73341C}"/>
              </a:ext>
            </a:extLst>
          </p:cNvPr>
          <p:cNvSpPr txBox="1"/>
          <p:nvPr/>
        </p:nvSpPr>
        <p:spPr>
          <a:xfrm>
            <a:off x="10116206" y="4753391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sigmoid </a:t>
            </a:r>
            <a:r>
              <a:rPr kumimoji="1" lang="ko-Kore-KR" altLang="en-US" sz="1400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061835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C66EE88-C212-0F4B-826A-F2F9E12DD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75614"/>
            <a:ext cx="11379200" cy="506888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err="1"/>
              <a:t>POfD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목적함수</a:t>
            </a:r>
            <a:endParaRPr lang="en-US" altLang="ko-KR" sz="2400" dirty="0"/>
          </a:p>
          <a:p>
            <a:pPr lvl="1">
              <a:lnSpc>
                <a:spcPct val="130000"/>
              </a:lnSpc>
            </a:pPr>
            <a:r>
              <a:rPr lang="en-US" altLang="ko-KR" sz="2000" dirty="0"/>
              <a:t> </a:t>
            </a:r>
          </a:p>
          <a:p>
            <a:pPr lvl="2">
              <a:lnSpc>
                <a:spcPct val="130000"/>
              </a:lnSpc>
            </a:pPr>
            <a:r>
              <a:rPr lang="ko-KR" altLang="en-US" dirty="0" err="1">
                <a:sym typeface="Wingdings" pitchFamily="2" charset="2"/>
              </a:rPr>
              <a:t>보상값이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0</a:t>
            </a:r>
            <a:r>
              <a:rPr lang="ko-KR" altLang="en-US" dirty="0" err="1">
                <a:sym typeface="Wingdings" pitchFamily="2" charset="2"/>
              </a:rPr>
              <a:t>으로</a:t>
            </a:r>
            <a:r>
              <a:rPr lang="ko-KR" altLang="en-US" dirty="0">
                <a:sym typeface="Wingdings" pitchFamily="2" charset="2"/>
              </a:rPr>
              <a:t> 주어지는 동안</a:t>
            </a:r>
            <a:endParaRPr lang="en-US" altLang="ko-KR" dirty="0">
              <a:sym typeface="Wingdings" pitchFamily="2" charset="2"/>
            </a:endParaRPr>
          </a:p>
          <a:p>
            <a:pPr marL="1371600" lvl="3" indent="0">
              <a:lnSpc>
                <a:spcPct val="130000"/>
              </a:lnSpc>
              <a:buNone/>
            </a:pPr>
            <a:r>
              <a:rPr lang="en-US" altLang="ko-KR" sz="2000" dirty="0">
                <a:sym typeface="Wingdings" pitchFamily="2" charset="2"/>
              </a:rPr>
              <a:t>  </a:t>
            </a:r>
            <a:r>
              <a:rPr lang="ko-KR" altLang="en-US" sz="2000" dirty="0">
                <a:sym typeface="Wingdings" pitchFamily="2" charset="2"/>
              </a:rPr>
              <a:t>                                                                 로 </a:t>
            </a:r>
            <a:r>
              <a:rPr lang="ko-KR" altLang="en-US" sz="2000" dirty="0" err="1">
                <a:sym typeface="Wingdings" pitchFamily="2" charset="2"/>
              </a:rPr>
              <a:t>모사학습</a:t>
            </a:r>
            <a:r>
              <a:rPr lang="ko-KR" altLang="en-US" sz="2000" dirty="0">
                <a:sym typeface="Wingdings" pitchFamily="2" charset="2"/>
              </a:rPr>
              <a:t> 수행</a:t>
            </a:r>
            <a:endParaRPr lang="en-US" altLang="ko-KR" sz="2000" dirty="0">
              <a:sym typeface="Wingdings" pitchFamily="2" charset="2"/>
            </a:endParaRPr>
          </a:p>
          <a:p>
            <a:pPr>
              <a:lnSpc>
                <a:spcPct val="130000"/>
              </a:lnSpc>
            </a:pPr>
            <a:endParaRPr lang="en-US" altLang="ko-KR" sz="1000" dirty="0">
              <a:sym typeface="Wingdings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>
                <a:sym typeface="Wingdings" pitchFamily="2" charset="2"/>
              </a:rPr>
              <a:t>POfD</a:t>
            </a:r>
            <a:r>
              <a:rPr lang="ko-KR" altLang="en-US" sz="2400" dirty="0">
                <a:sym typeface="Wingdings" pitchFamily="2" charset="2"/>
              </a:rPr>
              <a:t>의 학습과정</a:t>
            </a:r>
            <a:r>
              <a:rPr lang="en-US" altLang="ko-KR" sz="2400" dirty="0">
                <a:sym typeface="Wingdings" pitchFamily="2" charset="2"/>
              </a:rPr>
              <a:t>: </a:t>
            </a:r>
            <a:r>
              <a:rPr lang="ko-KR" altLang="en-US" sz="2400" dirty="0">
                <a:sym typeface="Wingdings" pitchFamily="2" charset="2"/>
              </a:rPr>
              <a:t>아래의 </a:t>
            </a:r>
            <a:r>
              <a:rPr lang="en-US" altLang="ko-KR" sz="2400" dirty="0">
                <a:sym typeface="Wingdings" pitchFamily="2" charset="2"/>
              </a:rPr>
              <a:t>(1)-(2)</a:t>
            </a:r>
            <a:r>
              <a:rPr lang="ko-KR" altLang="en-US" sz="2400" dirty="0" err="1">
                <a:sym typeface="Wingdings" pitchFamily="2" charset="2"/>
              </a:rPr>
              <a:t>를</a:t>
            </a:r>
            <a:r>
              <a:rPr lang="ko-KR" altLang="en-US" sz="2400" dirty="0">
                <a:sym typeface="Wingdings" pitchFamily="2" charset="2"/>
              </a:rPr>
              <a:t> 반복하여 수행</a:t>
            </a:r>
            <a:endParaRPr lang="en-US" altLang="ko-KR" sz="2400" dirty="0">
              <a:sym typeface="Wingdings" pitchFamily="2" charset="2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sym typeface="Wingdings" pitchFamily="2" charset="2"/>
              </a:rPr>
              <a:t>(1) Discriminator </a:t>
            </a:r>
            <a:r>
              <a:rPr lang="ko-KR" altLang="en-US" sz="2000" dirty="0" err="1">
                <a:sym typeface="Wingdings" pitchFamily="2" charset="2"/>
              </a:rPr>
              <a:t>파라미터</a:t>
            </a:r>
            <a:r>
              <a:rPr lang="ko-KR" altLang="en-US" sz="2000" dirty="0">
                <a:sym typeface="Wingdings" pitchFamily="2" charset="2"/>
              </a:rPr>
              <a:t>       학습</a:t>
            </a:r>
            <a:endParaRPr lang="en-US" altLang="ko-KR" sz="2000" dirty="0">
              <a:sym typeface="Wingdings" pitchFamily="2" charset="2"/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lang="en-US" altLang="ko-KR" sz="2000" dirty="0">
                <a:sym typeface="Wingdings" pitchFamily="2" charset="2"/>
              </a:rPr>
              <a:t>   :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sym typeface="Wingdings" pitchFamily="2" charset="2"/>
              </a:rPr>
              <a:t>(2) </a:t>
            </a:r>
            <a:r>
              <a:rPr lang="ko-KR" altLang="en-US" sz="2000" dirty="0">
                <a:sym typeface="Wingdings" pitchFamily="2" charset="2"/>
              </a:rPr>
              <a:t>학습된 </a:t>
            </a:r>
            <a:r>
              <a:rPr lang="en-US" altLang="ko-KR" sz="2000" dirty="0">
                <a:sym typeface="Wingdings" pitchFamily="2" charset="2"/>
              </a:rPr>
              <a:t>discriminator </a:t>
            </a:r>
            <a:r>
              <a:rPr lang="ko-KR" altLang="en-US" sz="2000" dirty="0" err="1">
                <a:sym typeface="Wingdings" pitchFamily="2" charset="2"/>
              </a:rPr>
              <a:t>파라미터</a:t>
            </a:r>
            <a:r>
              <a:rPr lang="ko-KR" altLang="en-US" sz="2000" dirty="0">
                <a:sym typeface="Wingdings" pitchFamily="2" charset="2"/>
              </a:rPr>
              <a:t> </a:t>
            </a:r>
            <a:r>
              <a:rPr lang="en-US" altLang="ko-KR" sz="2000" dirty="0">
                <a:sym typeface="Wingdings" pitchFamily="2" charset="2"/>
              </a:rPr>
              <a:t>     </a:t>
            </a:r>
            <a:r>
              <a:rPr lang="ko-KR" altLang="en-US" sz="2000" dirty="0" err="1">
                <a:sym typeface="Wingdings" pitchFamily="2" charset="2"/>
              </a:rPr>
              <a:t>를</a:t>
            </a:r>
            <a:r>
              <a:rPr lang="ko-KR" altLang="en-US" sz="2000" dirty="0">
                <a:sym typeface="Wingdings" pitchFamily="2" charset="2"/>
              </a:rPr>
              <a:t> 기반으로 행동</a:t>
            </a:r>
            <a:r>
              <a:rPr lang="en-US" altLang="ko-KR" sz="2000" dirty="0">
                <a:sym typeface="Wingdings" pitchFamily="2" charset="2"/>
              </a:rPr>
              <a:t> </a:t>
            </a:r>
            <a:r>
              <a:rPr lang="ko-KR" altLang="en-US" sz="2000" dirty="0">
                <a:sym typeface="Wingdings" pitchFamily="2" charset="2"/>
              </a:rPr>
              <a:t>정책 학습</a:t>
            </a:r>
            <a:endParaRPr lang="en-US" altLang="ko-KR" sz="2000" dirty="0">
              <a:sym typeface="Wingdings" pitchFamily="2" charset="2"/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lang="en-US" altLang="ko-KR" sz="2000" dirty="0">
                <a:sym typeface="Wingdings" pitchFamily="2" charset="2"/>
              </a:rPr>
              <a:t>   :                                                                                   </a:t>
            </a:r>
            <a:r>
              <a:rPr lang="ko-KR" altLang="en-US" sz="2000" dirty="0">
                <a:sym typeface="Wingdings" pitchFamily="2" charset="2"/>
              </a:rPr>
              <a:t>즉</a:t>
            </a:r>
            <a:r>
              <a:rPr lang="en-US" altLang="ko-KR" sz="2000" dirty="0">
                <a:sym typeface="Wingdings" pitchFamily="2" charset="2"/>
              </a:rPr>
              <a:t>, discriminator </a:t>
            </a:r>
            <a:r>
              <a:rPr lang="ko-KR" altLang="en-US" sz="2000" dirty="0">
                <a:sym typeface="Wingdings" pitchFamily="2" charset="2"/>
              </a:rPr>
              <a:t>출력을 추가 </a:t>
            </a:r>
            <a:r>
              <a:rPr lang="ko-KR" altLang="en-US" sz="2000" dirty="0" err="1">
                <a:sym typeface="Wingdings" pitchFamily="2" charset="2"/>
              </a:rPr>
              <a:t>보상값으로</a:t>
            </a:r>
            <a:r>
              <a:rPr lang="ko-KR" altLang="en-US" sz="2000" dirty="0">
                <a:sym typeface="Wingdings" pitchFamily="2" charset="2"/>
              </a:rPr>
              <a:t> 활용</a:t>
            </a:r>
            <a:endParaRPr lang="en-US" altLang="ko-KR" sz="2000" dirty="0">
              <a:sym typeface="Wingdings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009" y="218825"/>
            <a:ext cx="9278391" cy="1325563"/>
          </a:xfrm>
        </p:spPr>
        <p:txBody>
          <a:bodyPr>
            <a:normAutofit/>
          </a:bodyPr>
          <a:lstStyle/>
          <a:p>
            <a:r>
              <a:rPr lang="en-US" altLang="ko-KR" sz="3000" dirty="0" err="1"/>
              <a:t>POfD</a:t>
            </a:r>
            <a:r>
              <a:rPr lang="ko-KR" altLang="en-US" sz="3000" dirty="0"/>
              <a:t>의 </a:t>
            </a:r>
            <a:r>
              <a:rPr lang="ko-KR" altLang="en-US" sz="3000" dirty="0" err="1"/>
              <a:t>목적함수</a:t>
            </a:r>
            <a:r>
              <a:rPr lang="ko-KR" altLang="en-US" sz="3000" dirty="0"/>
              <a:t> 및 </a:t>
            </a:r>
            <a:r>
              <a:rPr lang="ko-Kore-KR" altLang="en-US" sz="3000" dirty="0"/>
              <a:t>학습 과정</a:t>
            </a:r>
            <a:endParaRPr lang="ko-KR" altLang="en-US" sz="3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0CC5877F-A228-714D-A996-188BDD2754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7" y="4356628"/>
            <a:ext cx="225552" cy="22555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BFF38598-548D-844B-9E56-79027A9005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486" y="5292272"/>
            <a:ext cx="225552" cy="225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8F36C9-F281-C645-8167-BF9310EF78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81" y="4799100"/>
            <a:ext cx="6246368" cy="3901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5C7EB5-3707-4A4E-84D0-6E34EA3D5DE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58" y="5713698"/>
            <a:ext cx="4289552" cy="355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956361-DE72-BC48-98F3-2BEFE4BE2BC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69" y="2039956"/>
            <a:ext cx="5549392" cy="35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62F97A-9F9C-754F-8661-464FFD97DD6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16" y="2945544"/>
            <a:ext cx="3641344" cy="3556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D48FD1-6989-8B41-ABC9-2A4A55CDD062}"/>
              </a:ext>
            </a:extLst>
          </p:cNvPr>
          <p:cNvSpPr/>
          <p:nvPr/>
        </p:nvSpPr>
        <p:spPr>
          <a:xfrm>
            <a:off x="9481819" y="2296683"/>
            <a:ext cx="1084524" cy="1743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다리꼴 15 1">
            <a:extLst>
              <a:ext uri="{FF2B5EF4-FFF2-40B4-BE49-F238E27FC236}">
                <a16:creationId xmlns:a16="http://schemas.microsoft.com/office/drawing/2014/main" id="{60B1A082-1E16-144D-B183-040C0214BC42}"/>
              </a:ext>
            </a:extLst>
          </p:cNvPr>
          <p:cNvSpPr/>
          <p:nvPr/>
        </p:nvSpPr>
        <p:spPr>
          <a:xfrm>
            <a:off x="9583015" y="3056777"/>
            <a:ext cx="899448" cy="805815"/>
          </a:xfrm>
          <a:prstGeom prst="trapezoid">
            <a:avLst>
              <a:gd name="adj" fmla="val 254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B4076E2-80D3-B344-9091-8207ABD822B0}"/>
              </a:ext>
            </a:extLst>
          </p:cNvPr>
          <p:cNvCxnSpPr>
            <a:cxnSpLocks/>
            <a:stCxn id="17" idx="0"/>
            <a:endCxn id="26" idx="2"/>
          </p:cNvCxnSpPr>
          <p:nvPr/>
        </p:nvCxnSpPr>
        <p:spPr>
          <a:xfrm flipH="1" flipV="1">
            <a:off x="10032739" y="3862592"/>
            <a:ext cx="9901" cy="424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83CA810-56A9-E04A-ABA8-9E128ECA81A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677" y="4287159"/>
            <a:ext cx="1239926" cy="230428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4FE332E-C365-DB4E-9D86-E51A9ED9678E}"/>
              </a:ext>
            </a:extLst>
          </p:cNvPr>
          <p:cNvSpPr/>
          <p:nvPr/>
        </p:nvSpPr>
        <p:spPr>
          <a:xfrm>
            <a:off x="9906457" y="2473848"/>
            <a:ext cx="246297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5473957-770C-0749-87C1-5D03C3FF3854}"/>
              </a:ext>
            </a:extLst>
          </p:cNvPr>
          <p:cNvCxnSpPr>
            <a:cxnSpLocks/>
            <a:stCxn id="26" idx="0"/>
            <a:endCxn id="29" idx="4"/>
          </p:cNvCxnSpPr>
          <p:nvPr/>
        </p:nvCxnSpPr>
        <p:spPr>
          <a:xfrm flipH="1" flipV="1">
            <a:off x="10029606" y="2725308"/>
            <a:ext cx="3133" cy="331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91D0B90-B1FC-6A48-A314-014414B2E048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10029605" y="2016648"/>
            <a:ext cx="1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9A77188C-3CD6-8841-B960-D28869F3254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977" y="2551693"/>
            <a:ext cx="122057" cy="1014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A9B9967-60C4-B440-A69C-1943CE1EB6F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759" y="3355000"/>
            <a:ext cx="120701" cy="2029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04C12AC-1C5F-2448-8BF4-70672D26CF6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141" y="2434681"/>
            <a:ext cx="283886" cy="22217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A9F952-0556-7F43-92CA-13E37C14A053}"/>
              </a:ext>
            </a:extLst>
          </p:cNvPr>
          <p:cNvSpPr/>
          <p:nvPr/>
        </p:nvSpPr>
        <p:spPr>
          <a:xfrm>
            <a:off x="10874425" y="2296683"/>
            <a:ext cx="1084524" cy="1743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다리꼴 15 2">
            <a:extLst>
              <a:ext uri="{FF2B5EF4-FFF2-40B4-BE49-F238E27FC236}">
                <a16:creationId xmlns:a16="http://schemas.microsoft.com/office/drawing/2014/main" id="{B0F731A0-4993-6247-A659-2F9C534C712D}"/>
              </a:ext>
            </a:extLst>
          </p:cNvPr>
          <p:cNvSpPr/>
          <p:nvPr/>
        </p:nvSpPr>
        <p:spPr>
          <a:xfrm>
            <a:off x="10975621" y="3056777"/>
            <a:ext cx="899448" cy="805815"/>
          </a:xfrm>
          <a:prstGeom prst="trapezoid">
            <a:avLst>
              <a:gd name="adj" fmla="val 254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88DF6C7-0EEC-7D45-8DCA-9A287F09FF0F}"/>
              </a:ext>
            </a:extLst>
          </p:cNvPr>
          <p:cNvCxnSpPr>
            <a:cxnSpLocks/>
            <a:stCxn id="20" idx="0"/>
            <a:endCxn id="36" idx="2"/>
          </p:cNvCxnSpPr>
          <p:nvPr/>
        </p:nvCxnSpPr>
        <p:spPr>
          <a:xfrm flipH="1" flipV="1">
            <a:off x="11425345" y="3862592"/>
            <a:ext cx="26359" cy="426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D6062E2-51BB-7C4E-BF03-F26B2A861E7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82" y="4289269"/>
            <a:ext cx="1272844" cy="2286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C52195A3-88A6-AB4B-B1ED-C6B6799636E6}"/>
              </a:ext>
            </a:extLst>
          </p:cNvPr>
          <p:cNvSpPr/>
          <p:nvPr/>
        </p:nvSpPr>
        <p:spPr>
          <a:xfrm>
            <a:off x="11299063" y="2473848"/>
            <a:ext cx="246297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193D7AB-3638-EA4E-91D5-0E8079056BD8}"/>
              </a:ext>
            </a:extLst>
          </p:cNvPr>
          <p:cNvCxnSpPr>
            <a:cxnSpLocks/>
            <a:stCxn id="36" idx="0"/>
            <a:endCxn id="52" idx="4"/>
          </p:cNvCxnSpPr>
          <p:nvPr/>
        </p:nvCxnSpPr>
        <p:spPr>
          <a:xfrm flipH="1" flipV="1">
            <a:off x="11422212" y="2725308"/>
            <a:ext cx="3133" cy="331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866C598-2DBF-464A-933E-C156FDC884A7}"/>
              </a:ext>
            </a:extLst>
          </p:cNvPr>
          <p:cNvCxnSpPr>
            <a:stCxn id="52" idx="0"/>
          </p:cNvCxnSpPr>
          <p:nvPr/>
        </p:nvCxnSpPr>
        <p:spPr>
          <a:xfrm flipH="1" flipV="1">
            <a:off x="11422211" y="2016648"/>
            <a:ext cx="1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ACA78018-A812-C648-99C2-984CA3167C27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83" y="2551693"/>
            <a:ext cx="122057" cy="10148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E27C8F-3B2C-F44B-ADB6-4BE14257900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747" y="2434681"/>
            <a:ext cx="283886" cy="22217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333E859-FCB9-6F40-B9C5-1D59E1E29BF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251" y="3357823"/>
            <a:ext cx="120701" cy="20299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8F7E252-4384-8542-99B1-5AB41F2C81CE}"/>
              </a:ext>
            </a:extLst>
          </p:cNvPr>
          <p:cNvCxnSpPr>
            <a:cxnSpLocks/>
          </p:cNvCxnSpPr>
          <p:nvPr/>
        </p:nvCxnSpPr>
        <p:spPr>
          <a:xfrm>
            <a:off x="10152754" y="3466178"/>
            <a:ext cx="1146309" cy="0"/>
          </a:xfrm>
          <a:prstGeom prst="straightConnector1">
            <a:avLst/>
          </a:prstGeom>
          <a:ln w="38100" cmpd="dbl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5EF2F24-F28C-2346-93BF-F21DC131CD38}"/>
              </a:ext>
            </a:extLst>
          </p:cNvPr>
          <p:cNvCxnSpPr/>
          <p:nvPr/>
        </p:nvCxnSpPr>
        <p:spPr>
          <a:xfrm>
            <a:off x="9910164" y="5092653"/>
            <a:ext cx="524434" cy="0"/>
          </a:xfrm>
          <a:prstGeom prst="straightConnector1">
            <a:avLst/>
          </a:prstGeom>
          <a:ln w="38100" cmpd="dbl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4689A48-6284-354B-9EF1-71ED70D6FC62}"/>
              </a:ext>
            </a:extLst>
          </p:cNvPr>
          <p:cNvSpPr txBox="1"/>
          <p:nvPr/>
        </p:nvSpPr>
        <p:spPr>
          <a:xfrm>
            <a:off x="10373712" y="4947832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ore-KR" altLang="en-US" sz="1400" dirty="0"/>
              <a:t>파라미터 공유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3FBCB18-50A3-9141-B9D6-2789AA18901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750" y="4785505"/>
            <a:ext cx="122057" cy="10148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8CB7C5E-3416-7945-B066-205DB56B4FFA}"/>
              </a:ext>
            </a:extLst>
          </p:cNvPr>
          <p:cNvSpPr txBox="1"/>
          <p:nvPr/>
        </p:nvSpPr>
        <p:spPr>
          <a:xfrm>
            <a:off x="9997962" y="4674561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sigmoid </a:t>
            </a:r>
            <a:r>
              <a:rPr kumimoji="1" lang="ko-Kore-KR" altLang="en-US" sz="1400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66457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 </a:t>
            </a:r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en-US" altLang="ko-KR" dirty="0" err="1">
                <a:solidFill>
                  <a:srgbClr val="0070C0"/>
                </a:solidFill>
              </a:rPr>
              <a:t>POfD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94944" y="1561859"/>
            <a:ext cx="10802112" cy="49310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sz="2400" dirty="0" err="1"/>
              <a:t>POfD</a:t>
            </a:r>
            <a:r>
              <a:rPr lang="en-US" altLang="ko-KR" sz="2400" dirty="0"/>
              <a:t> </a:t>
            </a:r>
            <a:r>
              <a:rPr lang="ko-KR" altLang="en-US" sz="2400" dirty="0"/>
              <a:t>뼈대 코드 이해하기</a:t>
            </a:r>
            <a:endParaRPr lang="en-US" altLang="ko-KR" sz="2400" dirty="0"/>
          </a:p>
          <a:p>
            <a:pPr lvl="1">
              <a:lnSpc>
                <a:spcPct val="130000"/>
              </a:lnSpc>
            </a:pPr>
            <a:r>
              <a:rPr lang="en-US" altLang="ko-KR" sz="2000" dirty="0"/>
              <a:t>PPO</a:t>
            </a:r>
            <a:r>
              <a:rPr lang="ko-KR" altLang="en-US" sz="2000" dirty="0"/>
              <a:t>와 동일한 코드에서 다음 사항이 추가</a:t>
            </a:r>
            <a:r>
              <a:rPr lang="en-US" altLang="ko-KR" sz="2000" dirty="0"/>
              <a:t>/</a:t>
            </a:r>
            <a:r>
              <a:rPr lang="ko-KR" altLang="en-US" sz="2000" dirty="0"/>
              <a:t>수정</a:t>
            </a:r>
            <a:endParaRPr lang="en-US" altLang="ko-KR" sz="2000" dirty="0"/>
          </a:p>
          <a:p>
            <a:pPr lvl="2">
              <a:lnSpc>
                <a:spcPct val="130000"/>
              </a:lnSpc>
            </a:pPr>
            <a:r>
              <a:rPr lang="ko-KR" altLang="en-US" dirty="0" err="1"/>
              <a:t>모사학습을</a:t>
            </a:r>
            <a:r>
              <a:rPr lang="ko-KR" altLang="en-US" dirty="0"/>
              <a:t> 위한 보상 함수 </a:t>
            </a:r>
            <a:r>
              <a:rPr lang="ko-KR" altLang="en-US" dirty="0" err="1"/>
              <a:t>생성용</a:t>
            </a:r>
            <a:r>
              <a:rPr lang="ko-KR" altLang="en-US" dirty="0"/>
              <a:t> </a:t>
            </a:r>
            <a:r>
              <a:rPr lang="en-US" altLang="ko-KR" dirty="0"/>
              <a:t>discriminator class</a:t>
            </a:r>
            <a:r>
              <a:rPr lang="ko-KR" altLang="en-US" dirty="0"/>
              <a:t>가 추가됨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 dirty="0" err="1"/>
              <a:t>강화학습</a:t>
            </a:r>
            <a:r>
              <a:rPr lang="ko-KR" altLang="en-US" dirty="0"/>
              <a:t> 에이전트가 </a:t>
            </a:r>
            <a:r>
              <a:rPr lang="en-US" altLang="ko-KR" dirty="0"/>
              <a:t>discriminator</a:t>
            </a:r>
            <a:r>
              <a:rPr lang="ko-KR" altLang="en-US" dirty="0"/>
              <a:t>의 </a:t>
            </a:r>
            <a:r>
              <a:rPr lang="ko-KR" altLang="en-US" dirty="0" err="1"/>
              <a:t>보상값을</a:t>
            </a:r>
            <a:r>
              <a:rPr lang="ko-KR" altLang="en-US" dirty="0"/>
              <a:t> 활용하도록 수정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 dirty="0"/>
              <a:t>학습에 활용할 </a:t>
            </a:r>
            <a:r>
              <a:rPr lang="en-US" altLang="ko-KR" dirty="0"/>
              <a:t>demonstration</a:t>
            </a:r>
            <a:r>
              <a:rPr lang="ko-KR" altLang="en-US" dirty="0"/>
              <a:t>은 </a:t>
            </a:r>
            <a:r>
              <a:rPr lang="en-US" altLang="ko-KR" dirty="0"/>
              <a:t>demo </a:t>
            </a:r>
            <a:r>
              <a:rPr lang="ko-KR" altLang="en-US" dirty="0"/>
              <a:t>폴더에 존재</a:t>
            </a:r>
            <a:endParaRPr lang="en-US" altLang="ko-K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altLang="ko-KR" sz="1100" dirty="0"/>
          </a:p>
          <a:p>
            <a:pPr>
              <a:lnSpc>
                <a:spcPct val="120000"/>
              </a:lnSpc>
            </a:pPr>
            <a:r>
              <a:rPr lang="ko-KR" altLang="en-US" sz="2400" dirty="0"/>
              <a:t>실습 도메인</a:t>
            </a:r>
            <a:endParaRPr lang="en-US" altLang="ko-KR" sz="2400" dirty="0"/>
          </a:p>
          <a:p>
            <a:pPr lvl="1">
              <a:lnSpc>
                <a:spcPct val="120000"/>
              </a:lnSpc>
            </a:pPr>
            <a:r>
              <a:rPr lang="en" altLang="ko-Kore-KR" sz="2000" dirty="0"/>
              <a:t>InvertedPendulumPyBullet</a:t>
            </a:r>
            <a:r>
              <a:rPr lang="en" altLang="ko-Kore-KR" sz="2000" dirty="0">
                <a:solidFill>
                  <a:srgbClr val="FF0000"/>
                </a:solidFill>
              </a:rPr>
              <a:t>Sparse</a:t>
            </a:r>
            <a:r>
              <a:rPr lang="en" altLang="ko-Kore-KR" sz="2000" dirty="0"/>
              <a:t>Env-v0</a:t>
            </a:r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보상함수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200 step</a:t>
            </a:r>
            <a:r>
              <a:rPr lang="ko-KR" altLang="en-US" dirty="0"/>
              <a:t> 동안 살아있을 때마다 </a:t>
            </a:r>
            <a:r>
              <a:rPr lang="en-US" altLang="ko-KR" dirty="0"/>
              <a:t>+100</a:t>
            </a:r>
            <a:r>
              <a:rPr lang="ko-KR" altLang="en-US" dirty="0"/>
              <a:t>의 보상을 지급</a:t>
            </a:r>
            <a:endParaRPr lang="en" altLang="ko-Kore-KR" dirty="0"/>
          </a:p>
          <a:p>
            <a:pPr lvl="1">
              <a:lnSpc>
                <a:spcPct val="120000"/>
              </a:lnSpc>
            </a:pPr>
            <a:r>
              <a:rPr lang="en" altLang="ko-Kore-KR" sz="2000" dirty="0"/>
              <a:t>InvertedDoublePendulumPyBullet</a:t>
            </a:r>
            <a:r>
              <a:rPr lang="en" altLang="ko-Kore-KR" sz="2000" dirty="0">
                <a:solidFill>
                  <a:srgbClr val="FF0000"/>
                </a:solidFill>
              </a:rPr>
              <a:t>Sparse</a:t>
            </a:r>
            <a:r>
              <a:rPr lang="en" altLang="ko-Kore-KR" sz="2000" dirty="0"/>
              <a:t>Env-v0</a:t>
            </a:r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보상함수</a:t>
            </a:r>
            <a:r>
              <a:rPr lang="en-US" altLang="ko-KR" dirty="0"/>
              <a:t>:</a:t>
            </a:r>
            <a:r>
              <a:rPr lang="ko-KR" altLang="en-US" dirty="0"/>
              <a:t> 두번째 폴의 높이가 </a:t>
            </a:r>
            <a:r>
              <a:rPr lang="en-US" altLang="ko-KR" dirty="0"/>
              <a:t>0.89 </a:t>
            </a:r>
            <a:r>
              <a:rPr lang="ko-KR" altLang="en-US" dirty="0"/>
              <a:t>이상일 때마다 </a:t>
            </a:r>
            <a:r>
              <a:rPr lang="en-US" altLang="ko-KR" dirty="0"/>
              <a:t>+1</a:t>
            </a:r>
            <a:r>
              <a:rPr lang="ko-KR" altLang="en-US" dirty="0"/>
              <a:t>의 보상을 지급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D85A37-CA64-034D-B281-6158E74D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86707"/>
            <a:ext cx="1695852" cy="1643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E82104-350F-344F-BCD7-66CA2C38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452" y="186707"/>
            <a:ext cx="1695852" cy="16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28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 </a:t>
            </a:r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en-US" altLang="ko-KR" dirty="0" err="1">
                <a:solidFill>
                  <a:srgbClr val="0070C0"/>
                </a:solidFill>
              </a:rPr>
              <a:t>POfD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33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838200" y="1561859"/>
                <a:ext cx="10515600" cy="47142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+mn-lt"/>
                    <a:ea typeface="나눔바른고딕" panose="020B0603020101020101" pitchFamily="50" charset="-127"/>
                    <a:cs typeface="Calibri" panose="020F0502020204030204" pitchFamily="34" charset="0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+mn-lt"/>
                    <a:ea typeface="나눔바른고딕" panose="020B0603020101020101" pitchFamily="50" charset="-127"/>
                    <a:cs typeface="Calibri" panose="020F0502020204030204" pitchFamily="34" charset="0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나눔바른고딕" panose="020B0603020101020101" pitchFamily="50" charset="-127"/>
                    <a:cs typeface="Calibri" panose="020F0502020204030204" pitchFamily="34" charset="0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나눔바른고딕" panose="020B0603020101020101" pitchFamily="50" charset="-127"/>
                    <a:cs typeface="Calibri" panose="020F0502020204030204" pitchFamily="34" charset="0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나눔바른고딕" panose="020B0603020101020101" pitchFamily="50" charset="-127"/>
                    <a:cs typeface="Calibri" panose="020F0502020204030204" pitchFamily="34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ko-KR" altLang="en-US" sz="2400" dirty="0"/>
                  <a:t>빈칸 채우기</a:t>
                </a:r>
                <a:endParaRPr lang="en-US" altLang="ko-KR" sz="2400" dirty="0"/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endParaRPr lang="en-US" altLang="ko-KR" sz="1000" dirty="0"/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ko-KR" altLang="en-US" sz="2400" dirty="0"/>
                  <a:t>파라미터들을 조절해보며 </a:t>
                </a:r>
                <a:r>
                  <a:rPr lang="ko-KR" altLang="en-US" sz="2400" dirty="0" err="1"/>
                  <a:t>실험해보기</a:t>
                </a:r>
                <a:endParaRPr lang="en-US" altLang="ko-KR" sz="2400" dirty="0"/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en-US" altLang="ko-KR" sz="2000" dirty="0" err="1"/>
                  <a:t>reward_lambda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: discriminator</a:t>
                </a:r>
                <a:r>
                  <a:rPr lang="ko-KR" altLang="en-US" sz="2000" dirty="0"/>
                  <a:t>의 </a:t>
                </a:r>
                <a:r>
                  <a:rPr lang="ko-KR" altLang="en-US" sz="2000" dirty="0" err="1"/>
                  <a:t>보상값</a:t>
                </a:r>
                <a:r>
                  <a:rPr lang="ko-KR" altLang="en-US" sz="2000" dirty="0"/>
                  <a:t> 활용 정도</a:t>
                </a:r>
                <a:endParaRPr lang="en-US" altLang="ko-KR" sz="2000" dirty="0"/>
              </a:p>
              <a:p>
                <a:pPr lvl="2">
                  <a:lnSpc>
                    <a:spcPct val="11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ko-KR" altLang="en-US" dirty="0"/>
                  <a:t>학습에 활용하는 </a:t>
                </a:r>
                <a:r>
                  <a:rPr lang="ko-KR" altLang="en-US" dirty="0" err="1"/>
                  <a:t>보상값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:r>
                  <a:rPr lang="ko-KR" altLang="en-US" dirty="0"/>
                  <a:t>실제 환경에서의 </a:t>
                </a:r>
                <a:r>
                  <a:rPr lang="ko-KR" altLang="en-US" dirty="0" err="1"/>
                  <a:t>보상값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* discriminator </a:t>
                </a:r>
                <a:r>
                  <a:rPr lang="ko-KR" altLang="en-US" dirty="0" err="1"/>
                  <a:t>보상값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1859"/>
                <a:ext cx="10515600" cy="4714250"/>
              </a:xfrm>
              <a:prstGeom prst="rect">
                <a:avLst/>
              </a:prstGeom>
              <a:blipFill>
                <a:blip r:embed="rId2"/>
                <a:stretch>
                  <a:fillRect l="-724" t="-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94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0849" y="2059329"/>
            <a:ext cx="92549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70C0"/>
                </a:solidFill>
              </a:rPr>
              <a:t>실습 주제 </a:t>
            </a:r>
            <a:r>
              <a:rPr lang="en-US" altLang="ko-KR" sz="6000" dirty="0">
                <a:solidFill>
                  <a:srgbClr val="0070C0"/>
                </a:solidFill>
              </a:rPr>
              <a:t>1:</a:t>
            </a:r>
          </a:p>
          <a:p>
            <a:r>
              <a:rPr lang="en-US" altLang="ko-KR" sz="7200" b="1" dirty="0">
                <a:solidFill>
                  <a:srgbClr val="0070C0"/>
                </a:solidFill>
              </a:rPr>
              <a:t>Deep Q-Network (DQN)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210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Recap) Finite</a:t>
            </a:r>
            <a:r>
              <a:rPr lang="ko-KR" altLang="en-US" dirty="0"/>
              <a:t> </a:t>
            </a:r>
            <a:r>
              <a:rPr lang="en-US" altLang="ko-KR" dirty="0"/>
              <a:t>MDP</a:t>
            </a:r>
            <a:r>
              <a:rPr lang="ko-KR" altLang="en-US" dirty="0"/>
              <a:t> 환경에서의 강화학습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54BABD0-07B1-45D7-8BE5-107F594218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55" y="5799365"/>
            <a:ext cx="6880689" cy="538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A54496-C4C7-4EC3-BE04-3C9A2B697D95}"/>
                  </a:ext>
                </a:extLst>
              </p:cNvPr>
              <p:cNvSpPr txBox="1"/>
              <p:nvPr/>
            </p:nvSpPr>
            <p:spPr>
              <a:xfrm>
                <a:off x="635000" y="1644650"/>
                <a:ext cx="11201400" cy="4135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800" b="1" dirty="0"/>
                  <a:t>벨만 최적 방정식 </a:t>
                </a:r>
                <a:r>
                  <a:rPr lang="en-US" altLang="ko-KR" sz="2800" b="1" dirty="0"/>
                  <a:t>(Bellman Optimality Equation)</a:t>
                </a:r>
              </a:p>
              <a:p>
                <a:pPr marL="914400" lvl="1" indent="-457200">
                  <a:spcAft>
                    <a:spcPts val="600"/>
                  </a:spcAft>
                  <a:buFontTx/>
                  <a:buChar char="-"/>
                </a:pPr>
                <a:r>
                  <a:rPr lang="en-US" altLang="ko-KR" sz="2800" dirty="0"/>
                  <a:t>Optimal policy</a:t>
                </a:r>
                <a:r>
                  <a:rPr lang="ko-KR" alt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2800" dirty="0"/>
                  <a:t>의 </a:t>
                </a:r>
                <a:r>
                  <a:rPr lang="en-US" altLang="ko-KR" sz="2800" dirty="0"/>
                  <a:t>Q function</a:t>
                </a:r>
                <a:r>
                  <a:rPr lang="ko-KR" altLang="en-US" sz="2800" dirty="0"/>
                  <a:t>이 만족하는 재귀 관계식</a:t>
                </a:r>
                <a:endParaRPr lang="en-US" altLang="ko-KR" sz="28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>
                  <a:spcAft>
                    <a:spcPts val="600"/>
                  </a:spcAft>
                </a:pPr>
                <a:endParaRPr lang="en-US" altLang="ko-KR" sz="8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2800" b="1" dirty="0"/>
                  <a:t>Q-Learning</a:t>
                </a:r>
              </a:p>
              <a:p>
                <a:pPr marL="914400" lvl="1" indent="-457200">
                  <a:lnSpc>
                    <a:spcPct val="11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ko-KR" altLang="en-US" sz="2600" dirty="0"/>
                  <a:t>벨만 최적 방정식을 만족하는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2600" dirty="0"/>
                  <a:t>를 찾으면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26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600" dirty="0"/>
                  <a:t>는</a:t>
                </a:r>
                <a:r>
                  <a:rPr lang="en-US" altLang="ko-KR" sz="2600" dirty="0"/>
                  <a:t> </a:t>
                </a:r>
                <a:r>
                  <a:rPr lang="ko-KR" altLang="en-US" sz="2600" dirty="0"/>
                  <a:t>항상 </a:t>
                </a:r>
                <a:r>
                  <a:rPr lang="en-US" altLang="ko-KR" sz="2600" dirty="0"/>
                  <a:t>optimal</a:t>
                </a:r>
                <a:r>
                  <a:rPr lang="ko-KR" altLang="en-US" sz="2600" dirty="0"/>
                  <a:t> </a:t>
                </a:r>
                <a:r>
                  <a:rPr lang="en-US" altLang="ko-KR" sz="2600" dirty="0"/>
                  <a:t>policy.</a:t>
                </a:r>
              </a:p>
              <a:p>
                <a:pPr marL="914400" lvl="1" indent="-457200">
                  <a:lnSpc>
                    <a:spcPct val="11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ko-KR" altLang="en-US" sz="2600" dirty="0"/>
                  <a:t>현재 상태 </a:t>
                </a:r>
                <a14:m>
                  <m:oMath xmlns:m="http://schemas.openxmlformats.org/officeDocument/2006/math">
                    <m:r>
                      <a:rPr lang="en-US" altLang="ko-KR" sz="26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2600" dirty="0"/>
                  <a:t>에서 행동 </a:t>
                </a:r>
                <a14:m>
                  <m:oMath xmlns:m="http://schemas.openxmlformats.org/officeDocument/2006/math"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2600" dirty="0"/>
                  <a:t>를 선택한 후 </a:t>
                </a:r>
                <a14:m>
                  <m:oMath xmlns:m="http://schemas.openxmlformats.org/officeDocument/2006/math">
                    <m:r>
                      <a:rPr lang="ko-KR" altLang="en-US" sz="2600" i="1" dirty="0">
                        <a:latin typeface="Cambria Math" panose="02040503050406030204" pitchFamily="18" charset="0"/>
                      </a:rPr>
                      <m:t>보</m:t>
                    </m:r>
                  </m:oMath>
                </a14:m>
                <a:r>
                  <a:rPr lang="ko-KR" altLang="en-US" sz="2600" dirty="0"/>
                  <a:t>상 </a:t>
                </a:r>
                <a14:m>
                  <m:oMath xmlns:m="http://schemas.openxmlformats.org/officeDocument/2006/math">
                    <m:r>
                      <a:rPr lang="en-US" altLang="ko-KR" sz="26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2600" dirty="0"/>
                  <a:t> </a:t>
                </a:r>
                <a:r>
                  <a:rPr lang="ko-KR" altLang="en-US" sz="2600" dirty="0"/>
                  <a:t>및 다음 상태 </a:t>
                </a:r>
                <a14:m>
                  <m:oMath xmlns:m="http://schemas.openxmlformats.org/officeDocument/2006/math"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sz="2600" dirty="0"/>
                  <a:t>을 관찰할 때마다 아래와 같은 식으로 </a:t>
                </a:r>
                <a:r>
                  <a:rPr lang="en-US" altLang="ko-KR" sz="2600" b="1" dirty="0"/>
                  <a:t>Q </a:t>
                </a:r>
                <a:r>
                  <a:rPr lang="ko-KR" altLang="en-US" sz="2600" b="1" dirty="0"/>
                  <a:t>테이블 </a:t>
                </a:r>
                <a:r>
                  <a:rPr lang="ko-KR" altLang="en-US" sz="2600" dirty="0"/>
                  <a:t>업데이트</a:t>
                </a:r>
                <a:r>
                  <a:rPr lang="en-US" altLang="ko-KR" sz="26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A54496-C4C7-4EC3-BE04-3C9A2B697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1644650"/>
                <a:ext cx="11201400" cy="4135876"/>
              </a:xfrm>
              <a:prstGeom prst="rect">
                <a:avLst/>
              </a:prstGeom>
              <a:blipFill>
                <a:blip r:embed="rId6"/>
                <a:stretch>
                  <a:fillRect l="-979" t="-1917" r="-490" b="-2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그림 32">
            <a:extLst>
              <a:ext uri="{FF2B5EF4-FFF2-40B4-BE49-F238E27FC236}">
                <a16:creationId xmlns:a16="http://schemas.microsoft.com/office/drawing/2014/main" id="{0E7565D1-48B8-4619-9FB4-838F8D864A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15" y="2724998"/>
            <a:ext cx="5849906" cy="4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Q-Network (DQN)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만약 </a:t>
                </a:r>
                <a:r>
                  <a:rPr lang="en-US" altLang="ko-KR" dirty="0"/>
                  <a:t>MDP </a:t>
                </a:r>
                <a:r>
                  <a:rPr lang="ko-KR" altLang="en-US" dirty="0"/>
                  <a:t>상태의 수가 유한하지 않다면</a:t>
                </a:r>
                <a:r>
                  <a:rPr lang="en-US" altLang="ko-KR" dirty="0"/>
                  <a:t>? </a:t>
                </a:r>
                <a:r>
                  <a:rPr lang="ko-KR" altLang="en-US" dirty="0"/>
                  <a:t>혹은 너무 많다면</a:t>
                </a:r>
                <a:r>
                  <a:rPr lang="en-US" altLang="ko-KR" dirty="0"/>
                  <a:t>?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크기의 </a:t>
                </a:r>
                <a:r>
                  <a:rPr lang="en-US" altLang="ko-KR" dirty="0"/>
                  <a:t>Q </a:t>
                </a:r>
                <a:r>
                  <a:rPr lang="ko-KR" altLang="en-US" dirty="0"/>
                  <a:t>테이블을 만들고 업데이트하는 게 거의 불가능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199" y="2970539"/>
            <a:ext cx="3892342" cy="2557424"/>
          </a:xfrm>
          <a:prstGeom prst="rect">
            <a:avLst/>
          </a:prstGeom>
        </p:spPr>
      </p:pic>
      <p:pic>
        <p:nvPicPr>
          <p:cNvPr id="6146" name="Picture 2" descr="mujoco humanoid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50" y="2970539"/>
            <a:ext cx="2557423" cy="255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98905" y="563796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고차원의 연속 상태 공간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33388" y="5637960"/>
                <a:ext cx="30439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0" dirty="0"/>
                  <a:t>이미지</a:t>
                </a:r>
                <a:r>
                  <a:rPr lang="en-US" altLang="ko-KR" b="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88" y="5637960"/>
                <a:ext cx="3043974" cy="369332"/>
              </a:xfrm>
              <a:prstGeom prst="rect">
                <a:avLst/>
              </a:prstGeom>
              <a:blipFill>
                <a:blip r:embed="rId5"/>
                <a:stretch>
                  <a:fillRect l="-601" t="-1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05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</a:t>
            </a:r>
            <a:r>
              <a:rPr lang="ko-KR" altLang="en-US" dirty="0"/>
              <a:t>의 뼈대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Neural Fitted Q Iteration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558490"/>
                <a:ext cx="113792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ko-KR" altLang="en-US" dirty="0"/>
                  <a:t> 크기의 테이블을 만드는 대신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ko-KR" altLang="en-US" dirty="0"/>
                  <a:t> 의 함수를 </a:t>
                </a:r>
                <a:r>
                  <a:rPr lang="ko-KR" altLang="en-US" dirty="0" err="1"/>
                  <a:t>뉴럴</a:t>
                </a:r>
                <a:r>
                  <a:rPr lang="ko-KR" altLang="en-US" dirty="0"/>
                  <a:t> 네트워크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/>
                  <a:t>로 표현해보자</a:t>
                </a:r>
                <a:r>
                  <a:rPr lang="en-US" altLang="ko-KR" dirty="0"/>
                  <a:t>!</a:t>
                </a:r>
              </a:p>
              <a:p>
                <a:pPr lvl="1">
                  <a:buFontTx/>
                  <a:buChar char="-"/>
                </a:pPr>
                <a:endParaRPr lang="en-US" altLang="ko-KR" sz="1100" dirty="0"/>
              </a:p>
              <a:p>
                <a:r>
                  <a:rPr lang="ko-KR" altLang="en-US" dirty="0" err="1"/>
                  <a:t>파라미터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는 어떻게 학습</a:t>
                </a:r>
                <a:r>
                  <a:rPr lang="en-US" altLang="ko-KR" dirty="0"/>
                  <a:t>? </a:t>
                </a:r>
                <a:r>
                  <a:rPr lang="ko-KR" altLang="en-US" dirty="0" err="1"/>
                  <a:t>벨만</a:t>
                </a:r>
                <a:r>
                  <a:rPr lang="ko-KR" altLang="en-US" dirty="0"/>
                  <a:t> 최적 방정식을 만족시키는 방향으로</a:t>
                </a:r>
                <a:endParaRPr lang="en-US" altLang="ko-KR" dirty="0"/>
              </a:p>
              <a:p>
                <a:endParaRPr lang="en-US" altLang="ko-KR" sz="2400" dirty="0"/>
              </a:p>
              <a:p>
                <a:endParaRPr lang="en-US" altLang="ko-KR" sz="1000" dirty="0"/>
              </a:p>
              <a:p>
                <a:pPr marL="0" indent="0">
                  <a:buNone/>
                </a:pPr>
                <a:r>
                  <a:rPr lang="en-US" altLang="ko-KR" sz="2400" dirty="0"/>
                  <a:t>    </a:t>
                </a:r>
                <a:r>
                  <a:rPr lang="ko-KR" altLang="en-US" sz="2400" dirty="0"/>
                  <a:t>좌</a:t>
                </a:r>
                <a:r>
                  <a:rPr lang="en-US" altLang="ko-KR" sz="2400" dirty="0"/>
                  <a:t>/</a:t>
                </a:r>
                <a:r>
                  <a:rPr lang="ko-KR" altLang="en-US" sz="2400" dirty="0"/>
                  <a:t>우변의 차이를 최소화하는 파라미터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2400" dirty="0"/>
                  <a:t>를 찾자</a:t>
                </a:r>
                <a:r>
                  <a:rPr lang="en-US" altLang="ko-KR" sz="2400" dirty="0"/>
                  <a:t>: </a:t>
                </a:r>
                <a:r>
                  <a:rPr lang="ko-KR" altLang="en-US" sz="2400" dirty="0"/>
                  <a:t>데이터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={(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′)}</m:t>
                    </m:r>
                  </m:oMath>
                </a14:m>
                <a:r>
                  <a:rPr lang="ko-KR" altLang="en-US" sz="2400" dirty="0"/>
                  <a:t>로부터</a:t>
                </a:r>
                <a:r>
                  <a:rPr lang="en-US" altLang="ko-KR" sz="2400" dirty="0"/>
                  <a:t>,</a:t>
                </a:r>
              </a:p>
              <a:p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558490"/>
                <a:ext cx="11379200" cy="4351338"/>
              </a:xfrm>
              <a:blipFill>
                <a:blip r:embed="rId4"/>
                <a:stretch>
                  <a:fillRect l="-965" t="-18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C9E2B83-EAD6-4190-814C-5CA4D9D40E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65" y="3317205"/>
            <a:ext cx="6842623" cy="581236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3E27927-CF19-4394-8DBF-398F661B67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95" y="4720391"/>
            <a:ext cx="8660806" cy="1705385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52E15F48-90AE-44BB-B044-FB14FF2FCE4C}"/>
              </a:ext>
            </a:extLst>
          </p:cNvPr>
          <p:cNvGrpSpPr/>
          <p:nvPr/>
        </p:nvGrpSpPr>
        <p:grpSpPr>
          <a:xfrm>
            <a:off x="10150760" y="233086"/>
            <a:ext cx="1692275" cy="2242989"/>
            <a:chOff x="10150760" y="233086"/>
            <a:chExt cx="1692275" cy="22429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9431A01-90E8-4235-8E84-9784AE1BEAD1}"/>
                    </a:ext>
                  </a:extLst>
                </p:cNvPr>
                <p:cNvSpPr/>
                <p:nvPr/>
              </p:nvSpPr>
              <p:spPr>
                <a:xfrm>
                  <a:off x="10150760" y="962216"/>
                  <a:ext cx="1692275" cy="8021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9431A01-90E8-4235-8E84-9784AE1BEA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760" y="962216"/>
                  <a:ext cx="1692275" cy="8021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5B58F47-A9BD-4D38-953F-3D10FBA520E0}"/>
                </a:ext>
              </a:extLst>
            </p:cNvPr>
            <p:cNvCxnSpPr/>
            <p:nvPr/>
          </p:nvCxnSpPr>
          <p:spPr>
            <a:xfrm flipV="1">
              <a:off x="10643363" y="1789742"/>
              <a:ext cx="0" cy="3059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E10CA60-FF0F-4AF2-B73F-1A61E9CFC5FE}"/>
                </a:ext>
              </a:extLst>
            </p:cNvPr>
            <p:cNvCxnSpPr/>
            <p:nvPr/>
          </p:nvCxnSpPr>
          <p:spPr>
            <a:xfrm flipV="1">
              <a:off x="11354563" y="1789741"/>
              <a:ext cx="0" cy="3059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C6417-0BF5-4CB1-8C1A-4E8ACDB22635}"/>
                    </a:ext>
                  </a:extLst>
                </p:cNvPr>
                <p:cNvSpPr txBox="1"/>
                <p:nvPr/>
              </p:nvSpPr>
              <p:spPr>
                <a:xfrm>
                  <a:off x="10449995" y="2014410"/>
                  <a:ext cx="4025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C6417-0BF5-4CB1-8C1A-4E8ACDB226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9995" y="2014410"/>
                  <a:ext cx="40254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A67C26-8FB2-4FE7-B596-C6F92FF43A7A}"/>
                    </a:ext>
                  </a:extLst>
                </p:cNvPr>
                <p:cNvSpPr txBox="1"/>
                <p:nvPr/>
              </p:nvSpPr>
              <p:spPr>
                <a:xfrm>
                  <a:off x="11149123" y="2014410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A67C26-8FB2-4FE7-B596-C6F92FF43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9123" y="2014410"/>
                  <a:ext cx="432618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0ED13A-141E-4697-A444-3538C37BAFBE}"/>
                </a:ext>
              </a:extLst>
            </p:cNvPr>
            <p:cNvCxnSpPr/>
            <p:nvPr/>
          </p:nvCxnSpPr>
          <p:spPr>
            <a:xfrm flipV="1">
              <a:off x="10954513" y="656267"/>
              <a:ext cx="0" cy="3059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CFF65D-3151-49FC-8F72-61DA4A86C1B2}"/>
                    </a:ext>
                  </a:extLst>
                </p:cNvPr>
                <p:cNvSpPr txBox="1"/>
                <p:nvPr/>
              </p:nvSpPr>
              <p:spPr>
                <a:xfrm>
                  <a:off x="10437652" y="233086"/>
                  <a:ext cx="11692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CFF65D-3151-49FC-8F72-61DA4A86C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7652" y="233086"/>
                  <a:ext cx="1169294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3125" b="-171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79475232-5797-4418-A975-8651EA56248F}"/>
              </a:ext>
            </a:extLst>
          </p:cNvPr>
          <p:cNvSpPr/>
          <p:nvPr/>
        </p:nvSpPr>
        <p:spPr>
          <a:xfrm>
            <a:off x="8656785" y="4725144"/>
            <a:ext cx="943275" cy="4772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EED420-07C8-4468-9358-0AB645524ED0}"/>
              </a:ext>
            </a:extLst>
          </p:cNvPr>
          <p:cNvSpPr txBox="1"/>
          <p:nvPr/>
        </p:nvSpPr>
        <p:spPr>
          <a:xfrm>
            <a:off x="9675015" y="4775975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/>
              <a:t>단순 회귀문제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19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2600" y="365125"/>
            <a:ext cx="11226800" cy="1325563"/>
          </a:xfrm>
        </p:spPr>
        <p:txBody>
          <a:bodyPr/>
          <a:lstStyle/>
          <a:p>
            <a:r>
              <a:rPr lang="en-US" altLang="ko-KR" dirty="0"/>
              <a:t>DQN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실제 구현 </a:t>
            </a:r>
            <a:r>
              <a:rPr lang="en-US" altLang="ko-KR" dirty="0"/>
              <a:t>– </a:t>
            </a:r>
            <a:r>
              <a:rPr lang="ko-KR" altLang="en-US" dirty="0" err="1"/>
              <a:t>뉴럴</a:t>
            </a:r>
            <a:r>
              <a:rPr lang="ko-KR" altLang="en-US" dirty="0"/>
              <a:t> 네트워크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25500" y="15970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ko-KR" altLang="en-US" dirty="0"/>
                  <a:t>의 함수를 학습하는 대신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ko-KR" altLang="en-US" dirty="0"/>
                  <a:t>의 함수를 학습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5500" y="1597025"/>
                <a:ext cx="10515600" cy="4351338"/>
              </a:xfrm>
              <a:blipFill>
                <a:blip r:embed="rId2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24" y="2247900"/>
            <a:ext cx="6329476" cy="4291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439" y="4027988"/>
            <a:ext cx="3047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입력</a:t>
            </a:r>
            <a:r>
              <a:rPr lang="en-US" altLang="ko-KR" sz="2400" dirty="0"/>
              <a:t>: </a:t>
            </a:r>
            <a:r>
              <a:rPr lang="ko-KR" altLang="en-US" sz="2400" dirty="0"/>
              <a:t>현재 상태</a:t>
            </a:r>
            <a:endParaRPr lang="en-US" altLang="ko-KR" sz="2400" dirty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이미지</a:t>
            </a:r>
            <a:r>
              <a:rPr lang="en-US" altLang="ko-KR" sz="2400" dirty="0"/>
              <a:t>, </a:t>
            </a:r>
            <a:r>
              <a:rPr lang="ko-KR" altLang="en-US" sz="2400" dirty="0"/>
              <a:t>센서 </a:t>
            </a:r>
            <a:r>
              <a:rPr lang="ko-KR" altLang="en-US" sz="2400" dirty="0" err="1"/>
              <a:t>관측값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707820" y="4027988"/>
            <a:ext cx="2250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출력</a:t>
            </a:r>
            <a:r>
              <a:rPr lang="en-US" altLang="ko-KR" sz="2400" dirty="0"/>
              <a:t>: </a:t>
            </a:r>
            <a:r>
              <a:rPr lang="ko-KR" altLang="en-US" sz="2400" dirty="0"/>
              <a:t>각 행동의</a:t>
            </a:r>
            <a:br>
              <a:rPr lang="en-US" altLang="ko-KR" sz="2400" dirty="0"/>
            </a:br>
            <a:r>
              <a:rPr lang="en-US" altLang="ko-KR" sz="2400" dirty="0"/>
              <a:t>Q-value </a:t>
            </a:r>
            <a:r>
              <a:rPr lang="ko-KR" altLang="en-US" sz="2400" dirty="0"/>
              <a:t>들</a:t>
            </a:r>
          </a:p>
        </p:txBody>
      </p:sp>
    </p:spTree>
    <p:extLst>
      <p:ext uri="{BB962C8B-B14F-4D97-AF65-F5344CB8AC3E}">
        <p14:creationId xmlns:p14="http://schemas.microsoft.com/office/powerpoint/2010/main" val="411553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</p:spPr>
        <p:txBody>
          <a:bodyPr/>
          <a:lstStyle/>
          <a:p>
            <a:r>
              <a:rPr lang="en-US" altLang="ko-KR" dirty="0"/>
              <a:t>DQN</a:t>
            </a:r>
            <a:r>
              <a:rPr lang="ko-KR" altLang="en-US" dirty="0"/>
              <a:t>의 핵심 </a:t>
            </a:r>
            <a:r>
              <a:rPr lang="en-US" altLang="ko-KR" sz="4000" dirty="0"/>
              <a:t>– </a:t>
            </a:r>
            <a:r>
              <a:rPr lang="en-US" altLang="ko-KR" sz="3400" dirty="0"/>
              <a:t>Experience Replay + Target Q-Network</a:t>
            </a:r>
            <a:endParaRPr lang="ko-KR" alt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14350" y="1825624"/>
                <a:ext cx="11163300" cy="468947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매 </a:t>
                </a:r>
                <a:r>
                  <a:rPr lang="ko-KR" altLang="en-US" dirty="0" err="1"/>
                  <a:t>스탭마다</a:t>
                </a:r>
                <a:r>
                  <a:rPr lang="ko-KR" altLang="en-US" dirty="0"/>
                  <a:t> 얻는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ko-KR" altLang="en-US" dirty="0"/>
                  <a:t> 정보를 </a:t>
                </a:r>
                <a:r>
                  <a:rPr lang="en-US" altLang="ko-KR" dirty="0"/>
                  <a:t>Replay buffer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ko-KR" altLang="en-US" dirty="0"/>
                  <a:t>에 </a:t>
                </a:r>
                <a:r>
                  <a:rPr lang="ko-KR" altLang="en-US" dirty="0" err="1"/>
                  <a:t>쌓아둔다</a:t>
                </a:r>
                <a:r>
                  <a:rPr lang="en-US" altLang="ko-KR" dirty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매 </a:t>
                </a:r>
                <a:r>
                  <a:rPr lang="en-US" altLang="ko-KR" dirty="0"/>
                  <a:t>timestep/episode</a:t>
                </a:r>
                <a:r>
                  <a:rPr lang="ko-KR" altLang="en-US" dirty="0"/>
                  <a:t>마다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d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mini-batch </a:t>
                </a:r>
                <a:r>
                  <a:rPr lang="ko-KR" altLang="en-US" dirty="0"/>
                  <a:t>데이터를 샘플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샘플 된 </a:t>
                </a:r>
                <a:r>
                  <a:rPr lang="en-US" altLang="ko-KR" dirty="0"/>
                  <a:t>mini-batch </a:t>
                </a:r>
                <a:r>
                  <a:rPr lang="ko-KR" altLang="en-US" dirty="0"/>
                  <a:t>데이터에 대하여 다음의 식 최적화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endParaRPr lang="en-US" altLang="ko-KR" sz="3200" dirty="0"/>
              </a:p>
              <a:p>
                <a:pPr lvl="1">
                  <a:buFontTx/>
                  <a:buChar char="-"/>
                </a:pPr>
                <a:endParaRPr lang="en-US" altLang="ko-KR" sz="32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학습할 때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에 대해 상수 취급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단순한 회귀 문제를 푸는것과 동등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Target Q-network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파라미터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는 주기적으로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와 동기화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: 10 </a:t>
                </a:r>
                <a:r>
                  <a:rPr lang="ko-KR" altLang="en-US" dirty="0"/>
                  <a:t>에피소드마다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1825624"/>
                <a:ext cx="11163300" cy="4689475"/>
              </a:xfrm>
              <a:blipFill>
                <a:blip r:embed="rId3"/>
                <a:stretch>
                  <a:fillRect l="-983" t="-1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9" y="3242226"/>
            <a:ext cx="10897903" cy="8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69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866.892"/>
  <p:tag name="LATEXADDIN" val="\documentclass{article}&#10;\usepackage{amsmath}&#10;\usepackage{amsthm}&#10;\usepackage{amsfonts}&#10;\usepackage{empheq}&#10;\usepackage{hyperref}&#10;\usepackage{graphicx}&#10;\usepackage{float}&#10;\usepackage{xcolor}&#10;\usepackage{soul}&#10;\usepackage{amssymb}&#10;\usepackage{algorithm}&#10;\usepackage{algpseudocode}&#10;\usepackage{makecell}&#10;\usepackage{scalerel}&#10;\usepackage{kotex}&#10;&#10;\pagestyle{empty}&#10;&#10;\DeclarePairedDelimiterX{\infdivx}[2] {(} {)}{%&#10; #1\;\delimsize\|\;#2%&#10;}&#10;\DeclarePairedDelimiter\norm{\lVert}{\rVert}&#10;\newcommand{\KL}{\mathbb{KL}\infdivx}&#10;\newcommand{\E}{\mathbb{E}}&#10;\renewcommand{\P}{\mathbb{P}}&#10;\newcommand{\F}{\mathcal{F}}&#10;\DeclareMathOperator*{\argmin}{arg\,min}&#10;\DeclareMathOperator*{\argmax}{arg\,max}&#10;\DeclareMathOperator*{\argsup}{arg\,sup}&#10;\DeclareMathOperator*{\arginf}{arg\,inf}&#10;&#10;\begin{document}&#10;&#10;&#10;\begin{align*}&#10; Q(s, a) \leftarrow Q(s, a) + \alpha_t \Big(\textcolor{red}{ r + \gamma \max_{a'} Q(s',a') } - Q(s,a) \Big)&#10;\end{align*}&#10;&#10;\end{document}"/>
  <p:tag name="IGUANATEXSIZE" val="28"/>
  <p:tag name="IGUANATEXCURSOR" val="893"/>
  <p:tag name="TRANSPARENCY" val="True"/>
  <p:tag name="FILENAME" val=""/>
  <p:tag name="LATEXENGINEID" val="0"/>
  <p:tag name="TEMPFOLDER" val="c:\temp\"/>
  <p:tag name="LATEXFORMHEIGHT" val="488"/>
  <p:tag name="LATEXFORMWIDTH" val="94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"/>
  <p:tag name="ORIGINALWIDTH" val="1508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\begin{align*}&#10;\min_{\theta} \text{D}_{\text{JS} }\left[ \rho_{\pi_{\theta}}(s, a) \Vert \rho_{\pi_{D}} (s, a) \right] &#10;\end{align*}&#10;&#10;\end{document}"/>
  <p:tag name="IGUANATEXSIZE" val="22"/>
  <p:tag name="IGUANATEXCURSOR" val="274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410"/>
  <p:tag name="LATEXADDIN" val="\documentclass{article}&#10;\usepackage{amsmath}&#10;\pagestyle{empty}&#10;\begin{document}&#10;&#10;&#10;$\text{D}_{\text{JS}} \left[ \cdot \Vert \cdot \right]$&#10;&#10;\end{document}"/>
  <p:tag name="IGUANATEXSIZE" val="20"/>
  <p:tag name="IGUANATEXCURSOR" val="13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"/>
  <p:tag name="ORIGINALWIDTH" val="3887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 \mathbb{E}_{p(x)} \left[ \log{D_{\phi^{*}}(x)} \right] + \mathbb{E}_{q(x)} \left[ \log{\left( 1 - D_{\phi^{*}}(x) \right)}\right] = 2 * \text{D}_{\text{JS}} \left[ p(x) \Vert q(x) \right] - \log{4} $&#10;&#10;\end{document}"/>
  <p:tag name="IGUANATEXSIZE" val="20"/>
  <p:tag name="IGUANATEXCURSOR" val="423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111"/>
  <p:tag name="LATEXADDIN" val="\documentclass{article}&#10;\usepackage{amsmath}&#10;\pagestyle{empty}&#10;\begin{document}&#10;&#10;&#10;$\phi^{*}$&#10;&#10;\end{document}"/>
  <p:tag name="IGUANATEXSIZE" val="20"/>
  <p:tag name="IGUANATEXCURSOR" val="92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801"/>
  <p:tag name="LATEXADDIN" val="\documentclass{article}&#10;\usepackage{amsmath}&#10;\pagestyle{empty}&#10;\begin{document}&#10;&#10;&#10;$\text{D}_{\text{JS}} \left[ p(x) \Vert q(x) \right]$&#10;&#10;\end{document}"/>
  <p:tag name="IGUANATEXSIZE" val="20"/>
  <p:tag name="IGUANATEXCURSOR" val="12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464"/>
  <p:tag name="LATEXADDIN" val="\documentclass{article}&#10;\usepackage{amsmath}&#10;\pagestyle{empty}&#10;\begin{document}&#10;&#10;&#10;$\text{D}_{\text{JS}} \left[ p \Vert q \right]$&#10;&#10;\end{document}"/>
  <p:tag name="IGUANATEXSIZE" val="20"/>
  <p:tag name="IGUANATEXCURSOR" val="120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1192"/>
  <p:tag name="LATEXADDIN" val="\documentclass{article}&#10;\usepackage{amsmath}&#10;\pagestyle{empty}&#10;\begin{document}&#10;&#10;&#10;$p = q \Rightarrow \text{D}_{\text{JS}} \left[ p \Vert q \right] = 0$&#10;&#10;\end{document}"/>
  <p:tag name="IGUANATEXSIZE" val="20"/>
  <p:tag name="IGUANATEXCURSOR" val="101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"/>
  <p:tag name="ORIGINALWIDTH" val="1978"/>
  <p:tag name="LATEXADDIN" val="\documentclass{article}&#10;\usepackage{amsmath}&#10;\pagestyle{empty}&#10;\begin{document}&#10;&#10;&#10;$\rho_{\pi}(s, a) = \pi(a|s) \sum_{t=0}^{\infty}{\gamma^{t}P(s_t=s | \pi)}$&#10;&#10;\end{document}"/>
  <p:tag name="IGUANATEXSIZE" val="20"/>
  <p:tag name="IGUANATEXCURSOR" val="11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"/>
  <p:tag name="ORIGINALWIDTH" val="66"/>
  <p:tag name="LATEXADDIN" val="\documentclass{article}&#10;\usepackage{amsmath}&#10;\pagestyle{empty}&#10;\begin{document}&#10;&#10;$p$&#10;&#10;&#10;\end{document}"/>
  <p:tag name="IGUANATEXSIZE" val="20"/>
  <p:tag name="IGUANATEXCURSOR" val="84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"/>
  <p:tag name="ORIGINALWIDTH" val="51"/>
  <p:tag name="LATEXADDIN" val="\documentclass{article}&#10;\usepackage{amsmath}&#10;\pagestyle{empty}&#10;\begin{document}&#10;&#10;$q$&#10;&#10;&#10;\end{document}"/>
  <p:tag name="IGUANATEXSIZE" val="20"/>
  <p:tag name="IGUANATEXCURSOR" val="83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639.67"/>
  <p:tag name="LATEXADDIN" val="\documentclass{article}&#10;\usepackage{amsmath}&#10;\usepackage{amsthm}&#10;\usepackage{amsfonts}&#10;\usepackage{empheq}&#10;\usepackage{hyperref}&#10;\usepackage{graphicx}&#10;\usepackage{float}&#10;\usepackage{xcolor}&#10;\usepackage{soul}&#10;\usepackage{amssymb}&#10;\usepackage{algorithm}&#10;\usepackage{algpseudocode}&#10;\usepackage{makecell}&#10;\usepackage{scalerel}&#10;&#10;\pagestyle{empty}&#10;&#10;\DeclarePairedDelimiterX{\infdivx}[2] {(} {)}{%&#10; #1\;\delimsize\|\;#2%&#10;}&#10;\DeclarePairedDelimiter\norm{\lVert}{\rVert}&#10;\newcommand{\KL}{\mathbb{KL}\infdivx}&#10;\newcommand{\E}{\mathbb{E}}&#10;\renewcommand{\P}{\mathbb{P}}&#10;\newcommand{\F}{\mathcal{F}}&#10;\DeclareMathOperator*{\argmin}{arg\,min}&#10;\DeclareMathOperator*{\argmax}{arg\,max}&#10;\DeclareMathOperator*{\argsup}{arg\,sup}&#10;\DeclareMathOperator*{\arginf}{arg\,inf}&#10;&#10;\begin{document}&#10;&#10;&#10;\begin{align*}&#10; \textcolor{black}{Q^*(s,a)}&#10; &amp;= \textcolor{red}{R(s,a) + \gamma \E_{s' \sim T( \cdot | s,a)} \left[ \max_{a'} Q^*(s', a') \right] }&#10;\end{align*}&#10;&#10;\end{document}"/>
  <p:tag name="IGUANATEXSIZE" val="28"/>
  <p:tag name="IGUANATEXCURSOR" val="907"/>
  <p:tag name="TRANSPARENCY" val="True"/>
  <p:tag name="FILENAME" val=""/>
  <p:tag name="LATEXENGINEID" val="0"/>
  <p:tag name="TEMPFOLDER" val="c:\temp\"/>
  <p:tag name="LATEXFORMHEIGHT" val="488"/>
  <p:tag name="LATEXFORMWIDTH" val="94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52.9434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x \sim p(x)$&#10;&#10;\end{document}"/>
  <p:tag name="IGUANATEXSIZE" val="18"/>
  <p:tag name="IGUANATEXCURSOR" val="2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6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phi$&#10;&#10;\end{document}"/>
  <p:tag name="IGUANATEXSIZE" val="18"/>
  <p:tag name="IGUANATEXCURSOR" val="24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55.230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D_{\phi}$&#10;&#10;\end{document}"/>
  <p:tag name="IGUANATEXSIZE" val="18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450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x \sim q(x)$&#10;&#10;\end{document}"/>
  <p:tag name="IGUANATEXSIZE" val="18"/>
  <p:tag name="IGUANATEXCURSOR" val="254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55.230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D_{\phi}$&#10;&#10;\end{document}"/>
  <p:tag name="IGUANATEXSIZE" val="18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6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phi$&#10;&#10;\end{document}"/>
  <p:tag name="IGUANATEXSIZE" val="18"/>
  <p:tag name="IGUANATEXCURSOR" val="24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111"/>
  <p:tag name="LATEXADDIN" val="\documentclass{article}&#10;\usepackage{amsmath}&#10;\pagestyle{empty}&#10;\begin{document}&#10;&#10;&#10;$\phi^{*}$&#10;&#10;\end{document}"/>
  <p:tag name="IGUANATEXSIZE" val="20"/>
  <p:tag name="IGUANATEXCURSOR" val="92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639.67"/>
  <p:tag name="LATEXADDIN" val="\documentclass{article}&#10;\usepackage{amsmath}&#10;\usepackage{amsthm}&#10;\usepackage{amsfonts}&#10;\usepackage{empheq}&#10;\usepackage{hyperref}&#10;\usepackage{graphicx}&#10;\usepackage{float}&#10;\usepackage{xcolor}&#10;\usepackage{soul}&#10;\usepackage{amssymb}&#10;\usepackage{algorithm}&#10;\usepackage{algpseudocode}&#10;\usepackage{makecell}&#10;\usepackage{scalerel}&#10;&#10;\pagestyle{empty}&#10;&#10;\DeclarePairedDelimiterX{\infdivx}[2] {(} {)}{%&#10; #1\;\delimsize\|\;#2%&#10;}&#10;\DeclarePairedDelimiter\norm{\lVert}{\rVert}&#10;\newcommand{\KL}{\mathbb{KL}\infdivx}&#10;\newcommand{\E}{\mathbb{E}}&#10;\renewcommand{\P}{\mathbb{P}}&#10;\newcommand{\F}{\mathcal{F}}&#10;\DeclareMathOperator*{\argmin}{arg\,min}&#10;\DeclareMathOperator*{\argmax}{arg\,max}&#10;\DeclareMathOperator*{\argsup}{arg\,sup}&#10;\DeclareMathOperator*{\arginf}{arg\,inf}&#10;&#10;\begin{document}&#10;&#10;&#10;\begin{align*}&#10; Q^*(s,a)&#10;= \textcolor{red}{ R(s,a) + \gamma \E_{s' \sim T(\cdot | s,a)} \left[ \max_{a'} Q^*(s', a') \right] }&#10;\end{align*}&#10;&#10;\end{document}"/>
  <p:tag name="IGUANATEXSIZE" val="28"/>
  <p:tag name="IGUANATEXCURSOR" val="896"/>
  <p:tag name="TRANSPARENCY" val="True"/>
  <p:tag name="FILENAME" val=""/>
  <p:tag name="LATEXENGINEID" val="0"/>
  <p:tag name="TEMPFOLDER" val="c:\temp\"/>
  <p:tag name="LATEXFORMHEIGHT" val="488"/>
  <p:tag name="LATEXFORMWIDTH" val="94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111"/>
  <p:tag name="LATEXADDIN" val="\documentclass{article}&#10;\usepackage{amsmath}&#10;\pagestyle{empty}&#10;\begin{document}&#10;&#10;&#10;$\phi^{*}$&#10;&#10;\end{document}"/>
  <p:tag name="IGUANATEXSIZE" val="20"/>
  <p:tag name="IGUANATEXCURSOR" val="92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"/>
  <p:tag name="ORIGINALWIDTH" val="3074"/>
  <p:tag name="LATEXADDIN" val="\documentclass{article}&#10;\usepackage{amsmath}&#10;\usepackage{amssymb}&#10;\usepackage{bbm}&#10;\usepackage{xcolor}&#10;\newcommand{\DKL}{\text{D}_\text{KL}}&#10;\newcommand{\KL}{\text{KL}}&#10;\newcommand{\J}{\mathcal{J}}&#10;\newcommand{\R}{\mathcal{R}}&#10;&#10;\pagestyle{empty}&#10;\begin{document}&#10;&#10;&#10;\begin{align*}&#10;\color{red} \max_{\phi} \mathbb{E}_{\rho_{\pi_{\theta}}(s, a)} \left[ \log{D_{\phi}(s, a)} \right] + \mathbb{E}_{\rho_{\pi_{D}}(s, a)} \left[ \log{\left( 1 - D_{\phi}(s, a) \right)} \right]&#10;\end{align*}&#10;&#10;\end{document}"/>
  <p:tag name="IGUANATEXSIZE" val="20"/>
  <p:tag name="IGUANATEXCURSOR" val="482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"/>
  <p:tag name="ORIGINALWIDTH" val="2111"/>
  <p:tag name="LATEXADDIN" val="\documentclass{article}&#10;\usepackage{amsmath}&#10;\usepackage{amssymb}&#10;\usepackage{bbm}&#10;\usepackage{xcolor}&#10;\newcommand{\DKL}{\text{D}_\text{KL}}&#10;\newcommand{\KL}{\text{KL}}&#10;\newcommand{\J}{\mathcal{J}}&#10;\newcommand{\R}{\mathcal{R}}&#10;&#10;\pagestyle{empty}&#10;\begin{document}&#10;&#10;&#10;\begin{align*}&#10;\max_{\theta} \mathbb{E}_{\rho_{\pi_{\theta}}(s, a)} \left[ \color{red} r(s, a) - \lambda \cdot \log{D_{\phi^{*}}(s, a)} \color{black} \right]&#10;\end{align*}&#10;&#10;\end{document}"/>
  <p:tag name="IGUANATEXSIZE" val="20"/>
  <p:tag name="IGUANATEXCURSOR" val="413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"/>
  <p:tag name="ORIGINALWIDTH" val="2731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\begin{align*}&#10;\max_{\theta} \mathbb{E}_{\rho_{\pi_{\theta}}(s, a)} \left[ r(s, a) \right] - \lambda \cdot \text{D}_{\text{JS} }\left[ \rho_{\pi_{\theta}}(s, a) \Vert \rho_{\pi_{D}} (s, a) \right] &#10;\end{align*}&#10;&#10;\end{document}"/>
  <p:tag name="IGUANATEXSIZE" val="20"/>
  <p:tag name="IGUANATEXCURSOR" val="345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"/>
  <p:tag name="ORIGINALWIDTH" val="1792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\begin{align*}&#10;\max_{\theta} - \lambda \cdot \text{D}_{\text{JS} } \left[ \rho_{\pi_{\theta}}(s, a) \Vert \rho_{\pi_{D}} (s, a) \right] &#10;\end{align*}&#10;&#10;\end{document}"/>
  <p:tag name="IGUANATEXSIZE" val="20"/>
  <p:tag name="IGUANATEXCURSOR" val="290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"/>
  <p:tag name="ORIGINALWIDTH" val="678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x \sim \rho_{\pi_{\theta}}(s, a)$&#10;&#10;\end{document}"/>
  <p:tag name="IGUANATEXSIZE" val="18"/>
  <p:tag name="IGUANATEXCURSOR" val="277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6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phi$&#10;&#10;\end{document}"/>
  <p:tag name="IGUANATEXSIZE" val="18"/>
  <p:tag name="IGUANATEXCURSOR" val="24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55.230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D_{\phi}$&#10;&#10;\end{document}"/>
  <p:tag name="IGUANATEXSIZE" val="18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69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x \sim \rho_{\pi_{\text{D}}}(s, a)$&#10;&#10;\end{document}"/>
  <p:tag name="IGUANATEXSIZE" val="18"/>
  <p:tag name="IGUANATEXCURSOR" val="279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.4128"/>
  <p:tag name="ORIGINALWIDTH" val="3541.807"/>
  <p:tag name="LATEXADDIN" val="\documentclass{article}&#10;\usepackage{amsmath}&#10;\usepackage{amsthm}&#10;\usepackage{amsfonts}&#10;\usepackage{empheq}&#10;\usepackage{hyperref}&#10;\usepackage{graphicx}&#10;\usepackage{float}&#10;\usepackage{xcolor}&#10;\usepackage{soul}&#10;\usepackage{amssymb}&#10;\usepackage{algorithm}&#10;\usepackage{algpseudocode}&#10;\usepackage{makecell}&#10;\usepackage{scalerel}&#10;&#10;\pagestyle{empty}&#10;&#10;\DeclarePairedDelimiterX{\infdivx}[2] {(} {)}{%&#10; #1\;\delimsize\|\;#2%&#10;}&#10;\DeclarePairedDelimiter\norm{\lVert}{\rVert}&#10;\newcommand{\KL}{\mathbb{KL}\infdivx}&#10;\newcommand{\E}{\mathbb{E}}&#10;\renewcommand{\P}{\mathbb{P}}&#10;\newcommand{\F}{\mathcal{F}}&#10;\DeclareMathOperator*{\argmin}{arg\,min}&#10;\DeclareMathOperator*{\argmax}{arg\,max}&#10;\DeclareMathOperator*{\argsup}{arg\,sup}&#10;\DeclareMathOperator*{\arginf}{arg\,inf}&#10;&#10;\begin{document}&#10;&#10;&#10;\begin{align*}&#10;&amp;\theta_k \leftarrow \argmin_{\theta_k} \E_{(s,a,r,s') \sim \mathcal{D}} \left[ \left( Q_{\theta_k}(s,a) - \textcolor{red}{ y_k } \right)^2 \right] &amp;\\&#10;&amp;\text{ where }&#10;\textcolor{red}{y_k = \begin{cases}&#10;r &amp; \text{if } k = 0 \text{ or } s' \text{ is terminal} \\&#10;r + \gamma \max_{a'} Q_{\theta_{k-1}}(s', a') &amp; \text{otherwise}&#10;\end{cases}}&#10;\end{align*}&#10;&#10;\end{document}"/>
  <p:tag name="IGUANATEXSIZE" val="28"/>
  <p:tag name="IGUANATEXCURSOR" val="972"/>
  <p:tag name="TRANSPARENCY" val="True"/>
  <p:tag name="FILENAME" val=""/>
  <p:tag name="LATEXENGINEID" val="0"/>
  <p:tag name="TEMPFOLDER" val="c:\temp\"/>
  <p:tag name="LATEXFORMHEIGHT" val="488"/>
  <p:tag name="LATEXFORMWIDTH" val="94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55.230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D_{\phi}$&#10;&#10;\end{document}"/>
  <p:tag name="IGUANATEXSIZE" val="18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6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phi$&#10;&#10;\end{document}"/>
  <p:tag name="IGUANATEXSIZE" val="18"/>
  <p:tag name="IGUANATEXCURSOR" val="24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.91283"/>
  <p:tag name="ORIGINALWIDTH" val="960.5917"/>
  <p:tag name="LATEXADDIN" val="\documentclass{article}&#10;\usepackage{amsmath}&#10;\usepackage{amsthm}&#10;\usepackage{amsfonts}&#10;\usepackage{empheq}&#10;\usepackage{hyperref}&#10;\usepackage{graphicx}&#10;\usepackage{float}&#10;\usepackage{xcolor}&#10;\usepackage{soul}&#10;\usepackage{amssymb}&#10;\usepackage{algorithm}&#10;\usepackage{algpseudocode}&#10;\usepackage{makecell}&#10;\usepackage{scalerel}&#10;&#10;\pagestyle{empty}&#10;&#10;\DeclarePairedDelimiterX{\infdivx}[2] {(} {)}{%&#10; #1\;\delimsize\|\;#2%&#10;}&#10;\DeclarePairedDelimiter\norm{\lVert}{\rVert}&#10;\newcommand{\KL}{\mathbb{KL}\infdivx}&#10;\newcommand{\E}{\mathbb{E}}&#10;\renewcommand{\P}{\mathbb{P}}&#10;\newcommand{\F}{\mathcal{F}}&#10;\DeclareMathOperator*{\argmin}{arg\,min}&#10;\DeclareMathOperator*{\argmax}{arg\,max}&#10;\DeclareMathOperator*{\argsup}{arg\,sup}&#10;\DeclareMathOperator*{\arginf}{arg\,inf}&#10;&#10;\begin{document}&#10;&#10;&#10;\begin{align*}&#10;\min_{\theta} \E_{(s,a,r,s') \sim \mathcal{D}} \left[ \left( Q_\theta(s,a) - \textcolor{red}{ y } \right)^2 \right] \text{ where }&#10;\textcolor{red}{y = \begin{cases}&#10;r &amp; \text{if } s' \text{ is terminal} \\&#10;r + \gamma \max_{a'} Q_{\bar \theta}(s', a') &amp; \text{otherwise}&#10;\end{cases}}&#10;\end{align*}&#10;&#10;\end{document}"/>
  <p:tag name="IGUANATEXSIZE" val="28"/>
  <p:tag name="IGUANATEXCURSOR" val="830"/>
  <p:tag name="TRANSPARENCY" val="True"/>
  <p:tag name="FILENAME" val=""/>
  <p:tag name="LATEXENGINEID" val="0"/>
  <p:tag name="TEMPFOLDER" val="c:\temp\"/>
  <p:tag name="LATEXFORMHEIGHT" val="488"/>
  <p:tag name="LATEXFORMWIDTH" val="94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422.572"/>
  <p:tag name="LATEXADDIN" val="\documentclass{article}&#10;\usepackage{amsmath}&#10;\usepackage{amsfonts}&#10;\pagestyle{empty}&#10;\begin{document}&#10;&#10;\newcommand{\E}{\mathbb{E}}&#10;&#10;\begin{gather*}&#10;\max_\theta L(\theta) = \E_{x \sim \pi_\theta(x)} [ f(x) ] \\&#10;\text{Repeat: } \theta \leftarrow \theta + \alpha \nabla L(\theta)&#10;\end{gather*}&#10;&#10;&#10;\end{document}"/>
  <p:tag name="IGUANATEXSIZE" val="24"/>
  <p:tag name="IGUANATEXCURSOR" val="266"/>
  <p:tag name="TRANSPARENCY" val="True"/>
  <p:tag name="FILENAME" val=""/>
  <p:tag name="LATEXENGINEID" val="0"/>
  <p:tag name="TEMPFOLDER" val="c:\temp\"/>
  <p:tag name="LATEXFORMHEIGHT" val="428.4"/>
  <p:tag name="LATEXFORMWIDTH" val="588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0.292"/>
  <p:tag name="ORIGINALWIDTH" val="2035.246"/>
  <p:tag name="LATEXADDIN" val="\documentclass{article}&#10;\usepackage{amsmath}&#10;\usepackage{amsfonts}&#10;\usepackage{xcolor}&#10;\pagestyle{empty}&#10;\begin{document}&#10;&#10;\newcommand{\E}{\mathbb{E}}&#10;&#10;\begin{align*}&#10;\nabla_\theta L(\theta)&#10;&amp;= \nabla_\theta \E_{x \sim \pi_\theta(x)} [ f(x) ] \\&#10;&amp;= \nabla_\theta \int \pi_\theta(x) f(x) dx \\&#10;&amp;= \int \nabla_\theta \pi_\theta(x) f(x) dx \\&#10;&amp;= \int \pi_\theta(x) \textcolor{red}{ \frac{\nabla_\theta \pi_\theta(x)}{\pi_\theta(x)} } f(x) dx \\&#10;&amp;= \int \pi_\theta(x) \textcolor{red}{ \nabla_\theta \log \pi_\theta(x) } f(x) dx \\&#10;&amp;= \E_{x \sim \pi_\theta(x)} [ \nabla_\theta \log \pi_\theta(x) f(x) ]&#10;\end{align*}&#10;&#10;&#10;\end{document}"/>
  <p:tag name="IGUANATEXSIZE" val="20"/>
  <p:tag name="IGUANATEXCURSOR" val="595"/>
  <p:tag name="TRANSPARENCY" val="True"/>
  <p:tag name="FILENAME" val=""/>
  <p:tag name="LATEXENGINEID" val="0"/>
  <p:tag name="TEMPFOLDER" val="c:\temp\"/>
  <p:tag name="LATEXFORMHEIGHT" val="428.4"/>
  <p:tag name="LATEXFORMWIDTH" val="588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7.079"/>
  <p:tag name="ORIGINALWIDTH" val="2618.673"/>
  <p:tag name="LATEXADDIN" val="\documentclass{article}&#10;\usepackage{amsmath}&#10;\usepackage{amsfonts}&#10;\usepackage{xcolor}&#10;\pagestyle{empty}&#10;\begin{document}&#10;&#10;\newcommand{\E}{\mathbb{E}}&#10;&#10;\begin{align*}&#10;\nabla_\theta L(\theta)&#10;&amp;= \E_{x \sim \pi_\theta(x)} [ \nabla_\theta \log \pi_\theta(x) f(x) ] \\&#10;&amp;= \int \pi_\theta(x) \nabla_\theta \log \pi_\theta(x) f(x) dx \\&#10;&amp;= \int \textcolor{red}{ \pi_{\theta_\mathrm{old}}(x) } \frac{\pi_\theta(x)}{ \textcolor{red}{ \pi_{\theta_{\mathrm{old}}(x) } } } \nabla_\theta \log \pi_\theta(x) f(x) dx \\&#10;&amp;= \E_{x \sim \textcolor{red}{ \pi_{\theta_\mathrm{old}}(x) }} \bigg[ \hspace{-20pt} \underbrace{ \textcolor{blue}{ \frac{ \pi_\theta(x) }{ \pi_{\theta_\mathrm{old}}(x) }}}_{\text{probability ratio } r(\theta)} \hspace{-20pt} \nabla_\theta \log \pi_\theta(x) f(x) \bigg]&#10;\end{align*}&#10;&#10;&#10;\end{document}"/>
  <p:tag name="IGUANATEXSIZE" val="20"/>
  <p:tag name="IGUANATEXCURSOR" val="703"/>
  <p:tag name="TRANSPARENCY" val="True"/>
  <p:tag name="FILENAME" val=""/>
  <p:tag name="LATEXENGINEID" val="0"/>
  <p:tag name="TEMPFOLDER" val="c:\temp\"/>
  <p:tag name="LATEXFORMHEIGHT" val="428.4"/>
  <p:tag name="LATEXFORMWIDTH" val="588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"/>
  <p:tag name="ORIGINALWIDTH" val="2528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 \max_{\phi} \mathbb{E}_{p(x)} \left[ \log{D_{\phi}(x)} \right] + \mathbb{E}_{q(x)} \left[ \log{\left( 1 - D_{\phi}(x) \right)} \right]$&#10;&#10;\end{document}"/>
  <p:tag name="IGUANATEXSIZE" val="20"/>
  <p:tag name="IGUANATEXCURSOR" val="272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7303</TotalTime>
  <Words>2109</Words>
  <Application>Microsoft Office PowerPoint</Application>
  <PresentationFormat>와이드스크린</PresentationFormat>
  <Paragraphs>258</Paragraphs>
  <Slides>33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Roboto</vt:lpstr>
      <vt:lpstr>Spectral</vt:lpstr>
      <vt:lpstr>나눔바른고딕</vt:lpstr>
      <vt:lpstr>맑은 고딕</vt:lpstr>
      <vt:lpstr>Arial</vt:lpstr>
      <vt:lpstr>Calibri</vt:lpstr>
      <vt:lpstr>Cambria Math</vt:lpstr>
      <vt:lpstr>Georgia</vt:lpstr>
      <vt:lpstr>Wingdings</vt:lpstr>
      <vt:lpstr>Office 테마</vt:lpstr>
      <vt:lpstr>Image</vt:lpstr>
      <vt:lpstr>KAIST-Samsung DS AI Expert</vt:lpstr>
      <vt:lpstr>강화학습 (Reinforcement Learning)</vt:lpstr>
      <vt:lpstr>오늘 실습 내용</vt:lpstr>
      <vt:lpstr>PowerPoint 프레젠테이션</vt:lpstr>
      <vt:lpstr>Recap) Finite MDP 환경에서의 강화학습</vt:lpstr>
      <vt:lpstr>Deep Q-Network (DQN)</vt:lpstr>
      <vt:lpstr>DQN의 뼈대: Neural Fitted Q Iteration</vt:lpstr>
      <vt:lpstr>DQN의 실제 구현 – 뉴럴 네트워크 아키텍쳐</vt:lpstr>
      <vt:lpstr>DQN의 핵심 – Experience Replay + Target Q-Network</vt:lpstr>
      <vt:lpstr>실습 1. Deep Q-Network (DQN)</vt:lpstr>
      <vt:lpstr>PowerPoint 프레젠테이션</vt:lpstr>
      <vt:lpstr>서론 (1) Stochastic policy  </vt:lpstr>
      <vt:lpstr>서론 (2) Stochastic policy over continuous action space  </vt:lpstr>
      <vt:lpstr>서론 – Policy Gradient</vt:lpstr>
      <vt:lpstr>서론 – Importance Sampling</vt:lpstr>
      <vt:lpstr>실습 2-1. Gaussian Policy network 구성하기 </vt:lpstr>
      <vt:lpstr>실습 2-2. 하나의 에피소드 동안 trajectory 뽑아내기</vt:lpstr>
      <vt:lpstr>실습 2-3. 10개의 에피소드 동안 trajectory 뽑아내기</vt:lpstr>
      <vt:lpstr>Policy Gradients (1) Objective function</vt:lpstr>
      <vt:lpstr>Policy Gradients (2) Problem of policy gradients objective</vt:lpstr>
      <vt:lpstr>Policy Gradients (3) Objective function</vt:lpstr>
      <vt:lpstr>Policy Gradients (3) Clipped Surrogate Objective function</vt:lpstr>
      <vt:lpstr>Policy Gradients (3) Clipped Surrogate Objective function</vt:lpstr>
      <vt:lpstr>Policy Gradients (3) Clipped Surrogate Objective function</vt:lpstr>
      <vt:lpstr>Policy Gradients (3) Clipped Surrogate Objective function</vt:lpstr>
      <vt:lpstr>실습 2-4. Clipped Surrogate Objective Function </vt:lpstr>
      <vt:lpstr>PowerPoint 프레젠테이션</vt:lpstr>
      <vt:lpstr>Policy Optimization from Demonstration (POfD)</vt:lpstr>
      <vt:lpstr>Policy Optimization from Demonstration (POfD)</vt:lpstr>
      <vt:lpstr>POfD의 뼈대: Generative Adversarial Network(GAN)의 Discriminator</vt:lpstr>
      <vt:lpstr>POfD의 목적함수 및 학습 과정</vt:lpstr>
      <vt:lpstr>실습 3. POfD</vt:lpstr>
      <vt:lpstr>실습 3. POfD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Monte-Carlo Tree Search for  Constrained MDPs</dc:title>
  <dc:creator>이종민</dc:creator>
  <cp:lastModifiedBy>jmlee</cp:lastModifiedBy>
  <cp:revision>2043</cp:revision>
  <dcterms:created xsi:type="dcterms:W3CDTF">2018-03-05T02:24:58Z</dcterms:created>
  <dcterms:modified xsi:type="dcterms:W3CDTF">2020-08-04T01:06:26Z</dcterms:modified>
</cp:coreProperties>
</file>